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2" r:id="rId2"/>
    <p:sldId id="273" r:id="rId3"/>
    <p:sldId id="259" r:id="rId4"/>
    <p:sldId id="260" r:id="rId5"/>
    <p:sldId id="261" r:id="rId6"/>
    <p:sldId id="274"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42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2906259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4075833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188747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F51718D-A6D4-42C6-AD9C-C7295AF85CCB}" type="datetimeFigureOut">
              <a:rPr lang="ru-RU" smtClean="0"/>
              <a:t>ср 20.09.23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2290968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F51718D-A6D4-42C6-AD9C-C7295AF85CCB}" type="datetimeFigureOut">
              <a:rPr lang="ru-RU" smtClean="0"/>
              <a:t>ср 20.09.23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2495460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F51718D-A6D4-42C6-AD9C-C7295AF85CCB}" type="datetimeFigureOut">
              <a:rPr lang="ru-RU" smtClean="0"/>
              <a:t>ср 20.09.23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3811006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51718D-A6D4-42C6-AD9C-C7295AF85CCB}" type="datetimeFigureOut">
              <a:rPr lang="ru-RU" smtClean="0"/>
              <a:t>ср 20.09.23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208608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1718D-A6D4-42C6-AD9C-C7295AF85CCB}" type="datetimeFigureOut">
              <a:rPr lang="ru-RU" smtClean="0"/>
              <a:t>ср 20.09.23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694123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51718D-A6D4-42C6-AD9C-C7295AF85CCB}" type="datetimeFigureOut">
              <a:rPr lang="ru-RU" smtClean="0"/>
              <a:t>ср 20.09.23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1886872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24030833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924676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23319043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182537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7945598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39597647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51718D-A6D4-42C6-AD9C-C7295AF85CCB}" type="datetimeFigureOut">
              <a:rPr lang="ru-RU" smtClean="0"/>
              <a:t>ср 20.09.23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0DD78B7-3920-4A87-9A32-17E31C5CF022}" type="slidenum">
              <a:rPr lang="ru-RU" smtClean="0"/>
              <a:t>‹#›</a:t>
            </a:fld>
            <a:endParaRPr lang="ru-RU"/>
          </a:p>
        </p:txBody>
      </p:sp>
    </p:spTree>
    <p:extLst>
      <p:ext uri="{BB962C8B-B14F-4D97-AF65-F5344CB8AC3E}">
        <p14:creationId xmlns:p14="http://schemas.microsoft.com/office/powerpoint/2010/main" val="3583095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F51718D-A6D4-42C6-AD9C-C7295AF85CCB}" type="datetimeFigureOut">
              <a:rPr lang="ru-RU" smtClean="0"/>
              <a:t>ср 20.09.23</a:t>
            </a:fld>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E0DD78B7-3920-4A87-9A32-17E31C5CF022}" type="slidenum">
              <a:rPr lang="ru-RU" smtClean="0"/>
              <a:t>‹#›</a:t>
            </a:fld>
            <a:endParaRPr lang="ru-RU"/>
          </a:p>
        </p:txBody>
      </p:sp>
    </p:spTree>
    <p:extLst>
      <p:ext uri="{BB962C8B-B14F-4D97-AF65-F5344CB8AC3E}">
        <p14:creationId xmlns:p14="http://schemas.microsoft.com/office/powerpoint/2010/main" val="4878332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images.reklama.com.ua/2011-10-05/1161199/photos0-800x600.jpeg"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ages.yandex.ru/yandsearch?img_url=http://bookmakersrating.ru/wp-content/uploads/2012/08/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419669" y="1214754"/>
            <a:ext cx="8526439" cy="4647812"/>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68580" tIns="34290" rIns="68580" bIns="34290" anchor="t" anchorCtr="0" upright="1">
              <a:noAutofit/>
            </a:bodyPr>
            <a:lstStyle/>
            <a:p>
              <a:endParaRPr lang="ru-RU" sz="1350"/>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2615859" y="1445182"/>
            <a:ext cx="5982230" cy="553998"/>
          </a:xfrm>
          <a:prstGeom prst="rect">
            <a:avLst/>
          </a:prstGeom>
        </p:spPr>
        <p:txBody>
          <a:bodyPr wrap="square">
            <a:spAutoFit/>
          </a:bodyPr>
          <a:lstStyle/>
          <a:p>
            <a:r>
              <a:rPr lang="uz-Cyrl-UZ" sz="1500" dirty="0">
                <a:solidFill>
                  <a:srgbClr val="FF0000"/>
                </a:solidFill>
                <a:latin typeface="Times New Roman" panose="02020603050405020304" pitchFamily="18" charset="0"/>
                <a:ea typeface="Times New Roman" panose="02020603050405020304" pitchFamily="18" charset="0"/>
              </a:rPr>
              <a:t>                       </a:t>
            </a:r>
            <a:endParaRPr lang="en-US" sz="1500" dirty="0">
              <a:solidFill>
                <a:srgbClr val="FF0000"/>
              </a:solidFill>
              <a:latin typeface="Times New Roman" panose="02020603050405020304" pitchFamily="18" charset="0"/>
              <a:ea typeface="Times New Roman" panose="02020603050405020304" pitchFamily="18" charset="0"/>
            </a:endParaRPr>
          </a:p>
          <a:p>
            <a:r>
              <a:rPr lang="en-US" sz="1500" b="1" dirty="0">
                <a:solidFill>
                  <a:srgbClr val="FF0000"/>
                </a:solidFill>
                <a:latin typeface="Times New Roman" panose="02020603050405020304" pitchFamily="18" charset="0"/>
                <a:ea typeface="Times New Roman" panose="02020603050405020304" pitchFamily="18" charset="0"/>
              </a:rPr>
              <a:t> </a:t>
            </a:r>
            <a:r>
              <a:rPr lang="en-US" sz="1500" b="1" dirty="0">
                <a:solidFill>
                  <a:srgbClr val="FF0000"/>
                </a:solidFill>
                <a:latin typeface="Times New Roman" panose="02020603050405020304" pitchFamily="18" charset="0"/>
                <a:ea typeface="Times New Roman" panose="02020603050405020304" pitchFamily="18" charset="0"/>
              </a:rPr>
              <a:t>           </a:t>
            </a:r>
            <a:endParaRPr lang="ru-RU" b="1" dirty="0"/>
          </a:p>
        </p:txBody>
      </p:sp>
      <p:sp>
        <p:nvSpPr>
          <p:cNvPr id="30" name="Прямоугольник 29"/>
          <p:cNvSpPr/>
          <p:nvPr/>
        </p:nvSpPr>
        <p:spPr>
          <a:xfrm>
            <a:off x="419669" y="1214755"/>
            <a:ext cx="2077952" cy="1518877"/>
          </a:xfrm>
          <a:prstGeom prst="rect">
            <a:avLst/>
          </a:prstGeom>
        </p:spPr>
        <p:txBody>
          <a:bodyPr wrap="square">
            <a:spAutoFit/>
          </a:bodyPr>
          <a:lstStyle/>
          <a:p>
            <a:pPr marL="141923" marR="18098" indent="-476" algn="ctr">
              <a:lnSpc>
                <a:spcPct val="103000"/>
              </a:lnSpc>
            </a:pPr>
            <a:r>
              <a:rPr lang="en-US" sz="1500" b="1" dirty="0">
                <a:solidFill>
                  <a:srgbClr val="0070C0"/>
                </a:solidFill>
                <a:latin typeface="Times New Roman" panose="02020603050405020304" pitchFamily="18" charset="0"/>
                <a:cs typeface="Times New Roman" panose="02020603050405020304" pitchFamily="18" charset="0"/>
              </a:rPr>
              <a:t>“</a:t>
            </a:r>
            <a:r>
              <a:rPr lang="uz-Latn-UZ" sz="1500" b="1" dirty="0">
                <a:solidFill>
                  <a:srgbClr val="0070C0"/>
                </a:solidFill>
                <a:latin typeface="Times New Roman" panose="02020603050405020304" pitchFamily="18" charset="0"/>
                <a:cs typeface="Times New Roman" panose="02020603050405020304" pitchFamily="18" charset="0"/>
              </a:rPr>
              <a:t>BUHGALTERIYA HISOBI VA MOLIYA</a:t>
            </a:r>
            <a:r>
              <a:rPr lang="en-US" sz="1500" b="1" dirty="0">
                <a:solidFill>
                  <a:srgbClr val="0070C0"/>
                </a:solidFill>
                <a:latin typeface="Times New Roman" panose="02020603050405020304" pitchFamily="18" charset="0"/>
                <a:cs typeface="Times New Roman" panose="02020603050405020304" pitchFamily="18" charset="0"/>
              </a:rPr>
              <a:t>”</a:t>
            </a:r>
            <a:r>
              <a:rPr lang="en-US" sz="15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500" b="1" dirty="0">
                <a:solidFill>
                  <a:srgbClr val="0070C0"/>
                </a:solidFill>
                <a:latin typeface="Times New Roman" panose="02020603050405020304" pitchFamily="18" charset="0"/>
                <a:ea typeface="Times New Roman" panose="02020603050405020304" pitchFamily="18" charset="0"/>
              </a:rPr>
              <a:t>KAFEDRASI</a:t>
            </a:r>
            <a:endParaRPr lang="en-US" sz="1500" b="1" dirty="0">
              <a:solidFill>
                <a:srgbClr val="0070C0"/>
              </a:solidFill>
              <a:latin typeface="Times New Roman" panose="02020603050405020304" pitchFamily="18" charset="0"/>
              <a:ea typeface="Times New Roman" panose="02020603050405020304" pitchFamily="18" charset="0"/>
            </a:endParaRPr>
          </a:p>
          <a:p>
            <a:pPr marL="141923" marR="18098" indent="-476" algn="ctr">
              <a:lnSpc>
                <a:spcPct val="103000"/>
              </a:lnSpc>
            </a:pPr>
            <a:r>
              <a:rPr lang="en-US" sz="1500" b="1" dirty="0">
                <a:solidFill>
                  <a:srgbClr val="0070C0"/>
                </a:solidFill>
                <a:latin typeface="Times New Roman" panose="02020603050405020304" pitchFamily="18" charset="0"/>
                <a:ea typeface="Times New Roman" panose="02020603050405020304" pitchFamily="18" charset="0"/>
              </a:rPr>
              <a:t>MA’RUZACHI G.Q.TURAYEVA</a:t>
            </a:r>
            <a:endParaRPr lang="ru-RU" sz="15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1979713" y="2698032"/>
            <a:ext cx="5599349" cy="1200329"/>
          </a:xfrm>
          <a:prstGeom prst="rect">
            <a:avLst/>
          </a:prstGeom>
        </p:spPr>
        <p:txBody>
          <a:bodyPr wrap="square">
            <a:spAutoFit/>
          </a:bodyPr>
          <a:lstStyle/>
          <a:p>
            <a:pPr marL="675085" indent="887016" algn="ctr">
              <a:spcBef>
                <a:spcPts val="278"/>
              </a:spcBef>
            </a:pPr>
            <a:r>
              <a:rPr lang="uz-Cyrl-UZ" sz="2400" b="1" dirty="0">
                <a:latin typeface="Times New Roman" pitchFamily="18" charset="0"/>
                <a:cs typeface="Times New Roman" pitchFamily="18" charset="0"/>
              </a:rPr>
              <a:t>3 mavzu. LOYIHALARNI TAYY</a:t>
            </a:r>
            <a:r>
              <a:rPr lang="uz-Latn-UZ" sz="2400" b="1" dirty="0">
                <a:latin typeface="Times New Roman" pitchFamily="18" charset="0"/>
                <a:cs typeface="Times New Roman" pitchFamily="18" charset="0"/>
              </a:rPr>
              <a:t>O</a:t>
            </a:r>
            <a:r>
              <a:rPr lang="uz-Cyrl-UZ" sz="2400" b="1" dirty="0">
                <a:latin typeface="Times New Roman" pitchFamily="18" charset="0"/>
                <a:cs typeface="Times New Roman" pitchFamily="18" charset="0"/>
              </a:rPr>
              <a:t>RLAS</a:t>
            </a:r>
            <a:r>
              <a:rPr lang="uz-Latn-UZ" sz="2400" b="1" dirty="0">
                <a:latin typeface="Times New Roman" pitchFamily="18" charset="0"/>
                <a:cs typeface="Times New Roman" pitchFamily="18" charset="0"/>
              </a:rPr>
              <a:t>H</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b="1" i="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2845558" y="1445182"/>
            <a:ext cx="5777138" cy="715581"/>
          </a:xfrm>
          <a:prstGeom prst="rect">
            <a:avLst/>
          </a:prstGeom>
        </p:spPr>
        <p:txBody>
          <a:bodyPr wrap="square">
            <a:spAutoFit/>
          </a:bodyPr>
          <a:lstStyle/>
          <a:p>
            <a:pPr algn="ctr"/>
            <a:r>
              <a:rPr lang="uz-Latn-UZ" sz="1350" b="1" dirty="0">
                <a:latin typeface="Times New Roman" panose="02020603050405020304" pitchFamily="18" charset="0"/>
                <a:ea typeface="Times New Roman" panose="02020603050405020304" pitchFamily="18" charset="0"/>
              </a:rPr>
              <a:t>O‘ZBEKISTON RESPUBLIKASI</a:t>
            </a:r>
            <a:endParaRPr lang="ru-RU" sz="1050" dirty="0">
              <a:latin typeface="Times New Roman" panose="02020603050405020304" pitchFamily="18" charset="0"/>
              <a:ea typeface="Times New Roman" panose="02020603050405020304" pitchFamily="18" charset="0"/>
            </a:endParaRPr>
          </a:p>
          <a:p>
            <a:pPr algn="ctr"/>
            <a:r>
              <a:rPr lang="uz-Latn-UZ" sz="1350" b="1" dirty="0">
                <a:latin typeface="Times New Roman" panose="02020603050405020304" pitchFamily="18" charset="0"/>
                <a:ea typeface="Times New Roman" panose="02020603050405020304" pitchFamily="18" charset="0"/>
              </a:rPr>
              <a:t>OLIY TA’LIM, FAN VA INNOVATSIYALAR </a:t>
            </a:r>
            <a:r>
              <a:rPr lang="uz-Latn-UZ" sz="1350" b="1" dirty="0">
                <a:latin typeface="Times New Roman" panose="02020603050405020304" pitchFamily="18" charset="0"/>
                <a:ea typeface="Times New Roman" panose="02020603050405020304" pitchFamily="18" charset="0"/>
              </a:rPr>
              <a:t>VAZIRLIGI</a:t>
            </a:r>
            <a:r>
              <a:rPr lang="uz-Latn-UZ" sz="1350" b="1" dirty="0">
                <a:latin typeface="Times New Roman" panose="02020603050405020304" pitchFamily="18" charset="0"/>
                <a:ea typeface="Times New Roman" panose="02020603050405020304" pitchFamily="18" charset="0"/>
              </a:rPr>
              <a:t>  </a:t>
            </a:r>
            <a:endParaRPr lang="ru-RU" sz="1050" dirty="0">
              <a:latin typeface="Times New Roman" panose="02020603050405020304" pitchFamily="18" charset="0"/>
              <a:ea typeface="Times New Roman" panose="02020603050405020304" pitchFamily="18" charset="0"/>
            </a:endParaRPr>
          </a:p>
          <a:p>
            <a:pPr algn="ctr"/>
            <a:r>
              <a:rPr lang="uz-Latn-UZ" sz="1350" b="1" dirty="0">
                <a:latin typeface="Times New Roman" panose="02020603050405020304" pitchFamily="18" charset="0"/>
                <a:ea typeface="Times New Roman" panose="02020603050405020304" pitchFamily="18" charset="0"/>
              </a:rPr>
              <a:t>GULISTON DAVLAT UNIVERSITETI</a:t>
            </a:r>
            <a:endParaRPr lang="ru-RU" sz="1050" dirty="0">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6407" y="3913086"/>
            <a:ext cx="4540598" cy="1580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14248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404664"/>
            <a:ext cx="7772400" cy="1270494"/>
          </a:xfrm>
        </p:spPr>
        <p:txBody>
          <a:bodyPr>
            <a:normAutofit fontScale="90000"/>
          </a:bodyPr>
          <a:lstStyle/>
          <a:p>
            <a:pPr algn="ctr"/>
            <a:r>
              <a:rPr lang="ru-RU" b="1" dirty="0" smtClean="0">
                <a:solidFill>
                  <a:schemeClr val="tx1"/>
                </a:solidFill>
                <a:latin typeface="Times New Roman" pitchFamily="18" charset="0"/>
                <a:cs typeface="Times New Roman" pitchFamily="18" charset="0"/>
              </a:rPr>
              <a:t/>
            </a:r>
            <a:br>
              <a:rPr lang="ru-RU" b="1" dirty="0" smtClean="0">
                <a:solidFill>
                  <a:schemeClr val="tx1"/>
                </a:solidFill>
                <a:latin typeface="Times New Roman" pitchFamily="18" charset="0"/>
                <a:cs typeface="Times New Roman" pitchFamily="18" charset="0"/>
              </a:rPr>
            </a:br>
            <a:r>
              <a:rPr lang="ru-RU" b="1" dirty="0">
                <a:solidFill>
                  <a:schemeClr val="tx1"/>
                </a:solidFill>
                <a:latin typeface="Times New Roman" pitchFamily="18" charset="0"/>
                <a:cs typeface="Times New Roman" pitchFamily="18" charset="0"/>
              </a:rPr>
              <a:t/>
            </a:r>
            <a:br>
              <a:rPr lang="ru-RU" b="1" dirty="0">
                <a:solidFill>
                  <a:schemeClr val="tx1"/>
                </a:solidFill>
                <a:latin typeface="Times New Roman" pitchFamily="18" charset="0"/>
                <a:cs typeface="Times New Roman" pitchFamily="18" charset="0"/>
              </a:rPr>
            </a:br>
            <a:r>
              <a:rPr lang="ru-RU" b="1" dirty="0" smtClean="0">
                <a:solidFill>
                  <a:schemeClr val="tx1"/>
                </a:solidFill>
                <a:latin typeface="Times New Roman" pitchFamily="18" charset="0"/>
                <a:cs typeface="Times New Roman" pitchFamily="18" charset="0"/>
              </a:rPr>
              <a:t/>
            </a:r>
            <a:br>
              <a:rPr lang="ru-RU" b="1" dirty="0" smtClean="0">
                <a:solidFill>
                  <a:schemeClr val="tx1"/>
                </a:solidFill>
                <a:latin typeface="Times New Roman" pitchFamily="18" charset="0"/>
                <a:cs typeface="Times New Roman" pitchFamily="18" charset="0"/>
              </a:rPr>
            </a:br>
            <a:r>
              <a:rPr lang="ru-RU" b="1" dirty="0">
                <a:solidFill>
                  <a:schemeClr val="tx1"/>
                </a:solidFill>
                <a:latin typeface="Times New Roman" pitchFamily="18" charset="0"/>
                <a:cs typeface="Times New Roman" pitchFamily="18" charset="0"/>
              </a:rPr>
              <a:t/>
            </a:r>
            <a:br>
              <a:rPr lang="ru-RU" b="1" dirty="0">
                <a:solidFill>
                  <a:schemeClr val="tx1"/>
                </a:solidFill>
                <a:latin typeface="Times New Roman" pitchFamily="18" charset="0"/>
                <a:cs typeface="Times New Roman" pitchFamily="18" charset="0"/>
              </a:rPr>
            </a:br>
            <a:r>
              <a:rPr lang="ru-RU" b="1" dirty="0" smtClean="0">
                <a:solidFill>
                  <a:schemeClr val="tx1"/>
                </a:solidFill>
                <a:latin typeface="Times New Roman" pitchFamily="18" charset="0"/>
                <a:cs typeface="Times New Roman" pitchFamily="18" charset="0"/>
              </a:rPr>
              <a:t/>
            </a:r>
            <a:br>
              <a:rPr lang="ru-RU" b="1" dirty="0" smtClean="0">
                <a:solidFill>
                  <a:schemeClr val="tx1"/>
                </a:solidFill>
                <a:latin typeface="Times New Roman" pitchFamily="18" charset="0"/>
                <a:cs typeface="Times New Roman" pitchFamily="18" charset="0"/>
              </a:rPr>
            </a:br>
            <a:r>
              <a:rPr lang="uz-Latn-UZ" b="1" dirty="0" smtClean="0">
                <a:solidFill>
                  <a:schemeClr val="tx1"/>
                </a:solidFill>
                <a:latin typeface="Times New Roman" pitchFamily="18" charset="0"/>
                <a:cs typeface="Times New Roman" pitchFamily="18" charset="0"/>
              </a:rPr>
              <a:t>REJA</a:t>
            </a:r>
            <a:r>
              <a:rPr lang="uz-Latn-UZ" b="1" dirty="0">
                <a:solidFill>
                  <a:schemeClr val="tx1"/>
                </a:solidFill>
                <a:latin typeface="Times New Roman" pitchFamily="18" charset="0"/>
                <a:cs typeface="Times New Roman" pitchFamily="18" charset="0"/>
              </a:rPr>
              <a:t>:</a:t>
            </a:r>
            <a:r>
              <a:rPr lang="uz-Cyrl-UZ" b="1" dirty="0">
                <a:solidFill>
                  <a:schemeClr val="tx1"/>
                </a:solidFill>
                <a:latin typeface="Times New Roman" pitchFamily="18" charset="0"/>
                <a:cs typeface="Times New Roman" pitchFamily="18" charset="0"/>
              </a:rPr>
              <a:t> </a:t>
            </a:r>
            <a:r>
              <a:rPr lang="uz-Latn-UZ" b="1" dirty="0">
                <a:solidFill>
                  <a:schemeClr val="tx1"/>
                </a:solidFill>
                <a:latin typeface="Times New Roman" pitchFamily="18" charset="0"/>
                <a:cs typeface="Times New Roman" pitchFamily="18" charset="0"/>
              </a:rPr>
              <a:t/>
            </a:r>
            <a:br>
              <a:rPr lang="uz-Latn-UZ" b="1" dirty="0">
                <a:solidFill>
                  <a:schemeClr val="tx1"/>
                </a:solidFill>
                <a:latin typeface="Times New Roman" pitchFamily="18" charset="0"/>
                <a:cs typeface="Times New Roman" pitchFamily="18" charset="0"/>
              </a:rPr>
            </a:b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85720" y="1571612"/>
            <a:ext cx="8501122" cy="4714908"/>
          </a:xfrm>
        </p:spPr>
        <p:txBody>
          <a:bodyPr>
            <a:normAutofit fontScale="85000" lnSpcReduction="10000"/>
          </a:bodyPr>
          <a:lstStyle/>
          <a:p>
            <a:pPr algn="just"/>
            <a:r>
              <a:rPr lang="uz-Cyrl-UZ" sz="3800" dirty="0" smtClean="0">
                <a:solidFill>
                  <a:schemeClr val="tx1"/>
                </a:solidFill>
                <a:latin typeface="Times New Roman" pitchFamily="18" charset="0"/>
                <a:cs typeface="Times New Roman" pitchFamily="18" charset="0"/>
              </a:rPr>
              <a:t>3.1</a:t>
            </a:r>
            <a:r>
              <a:rPr lang="uz-Cyrl-UZ" sz="3800" dirty="0">
                <a:solidFill>
                  <a:schemeClr val="tx1"/>
                </a:solidFill>
                <a:latin typeface="Times New Roman" pitchFamily="18" charset="0"/>
                <a:cs typeface="Times New Roman" pitchFamily="18" charset="0"/>
              </a:rPr>
              <a:t>. Loyihalarni tayyorlash </a:t>
            </a:r>
            <a:r>
              <a:rPr lang="uz-Cyrl-UZ" sz="3800" dirty="0" smtClean="0">
                <a:solidFill>
                  <a:schemeClr val="tx1"/>
                </a:solidFill>
                <a:latin typeface="Times New Roman" pitchFamily="18" charset="0"/>
                <a:cs typeface="Times New Roman" pitchFamily="18" charset="0"/>
              </a:rPr>
              <a:t>tushunchasi</a:t>
            </a:r>
            <a:r>
              <a:rPr lang="uz-Latn-UZ" sz="3800" dirty="0" smtClean="0">
                <a:solidFill>
                  <a:schemeClr val="tx1"/>
                </a:solidFill>
                <a:latin typeface="Times New Roman" pitchFamily="18" charset="0"/>
                <a:cs typeface="Times New Roman" pitchFamily="18" charset="0"/>
              </a:rPr>
              <a:t>.</a:t>
            </a:r>
          </a:p>
          <a:p>
            <a:pPr algn="just"/>
            <a:r>
              <a:rPr lang="uz-Cyrl-UZ" sz="3800" dirty="0">
                <a:solidFill>
                  <a:schemeClr val="tx1"/>
                </a:solidFill>
                <a:latin typeface="Times New Roman" pitchFamily="18" charset="0"/>
                <a:cs typeface="Times New Roman" pitchFamily="18" charset="0"/>
              </a:rPr>
              <a:t>3.2. Investitsiya loyihalari hujjatlarini tayyorlash </a:t>
            </a:r>
            <a:r>
              <a:rPr lang="uz-Cyrl-UZ" sz="3800" dirty="0" smtClean="0">
                <a:solidFill>
                  <a:schemeClr val="tx1"/>
                </a:solidFill>
                <a:latin typeface="Times New Roman" pitchFamily="18" charset="0"/>
                <a:cs typeface="Times New Roman" pitchFamily="18" charset="0"/>
              </a:rPr>
              <a:t>bosqichlari</a:t>
            </a:r>
            <a:endParaRPr lang="uz-Latn-UZ" sz="3800" dirty="0" smtClean="0">
              <a:solidFill>
                <a:schemeClr val="tx1"/>
              </a:solidFill>
              <a:latin typeface="Times New Roman" pitchFamily="18" charset="0"/>
              <a:cs typeface="Times New Roman" pitchFamily="18" charset="0"/>
            </a:endParaRPr>
          </a:p>
          <a:p>
            <a:pPr algn="just"/>
            <a:r>
              <a:rPr lang="uz-Cyrl-UZ" sz="3800" dirty="0">
                <a:solidFill>
                  <a:schemeClr val="tx1"/>
                </a:solidFill>
                <a:latin typeface="Times New Roman" pitchFamily="18" charset="0"/>
                <a:cs typeface="Times New Roman" pitchFamily="18" charset="0"/>
              </a:rPr>
              <a:t>3.3. Investitsiya imkoniyatlarini qidirishni tashkil qilish</a:t>
            </a:r>
            <a:endParaRPr lang="ru-RU" sz="3800" dirty="0">
              <a:solidFill>
                <a:schemeClr val="tx1"/>
              </a:solidFill>
              <a:latin typeface="Times New Roman" pitchFamily="18" charset="0"/>
              <a:cs typeface="Times New Roman" pitchFamily="18" charset="0"/>
            </a:endParaRPr>
          </a:p>
          <a:p>
            <a:pPr algn="just"/>
            <a:r>
              <a:rPr lang="en-US" sz="3800" dirty="0">
                <a:solidFill>
                  <a:schemeClr val="tx1"/>
                </a:solidFill>
                <a:latin typeface="Times New Roman" pitchFamily="18" charset="0"/>
                <a:cs typeface="Times New Roman" pitchFamily="18" charset="0"/>
              </a:rPr>
              <a:t>3.4. </a:t>
            </a:r>
            <a:r>
              <a:rPr lang="en-US" sz="3800" dirty="0" err="1">
                <a:solidFill>
                  <a:schemeClr val="tx1"/>
                </a:solidFill>
                <a:latin typeface="Times New Roman" pitchFamily="18" charset="0"/>
                <a:cs typeface="Times New Roman" pitchFamily="18" charset="0"/>
              </a:rPr>
              <a:t>Loyihalarni</a:t>
            </a:r>
            <a:r>
              <a:rPr lang="en-US" sz="3800" dirty="0">
                <a:solidFill>
                  <a:schemeClr val="tx1"/>
                </a:solidFill>
                <a:latin typeface="Times New Roman" pitchFamily="18" charset="0"/>
                <a:cs typeface="Times New Roman" pitchFamily="18" charset="0"/>
              </a:rPr>
              <a:t> </a:t>
            </a:r>
            <a:r>
              <a:rPr lang="en-US" sz="3800" dirty="0" err="1">
                <a:solidFill>
                  <a:schemeClr val="tx1"/>
                </a:solidFill>
                <a:latin typeface="Times New Roman" pitchFamily="18" charset="0"/>
                <a:cs typeface="Times New Roman" pitchFamily="18" charset="0"/>
              </a:rPr>
              <a:t>birlamchi</a:t>
            </a:r>
            <a:r>
              <a:rPr lang="en-US" sz="3800" dirty="0">
                <a:solidFill>
                  <a:schemeClr val="tx1"/>
                </a:solidFill>
                <a:latin typeface="Times New Roman" pitchFamily="18" charset="0"/>
                <a:cs typeface="Times New Roman" pitchFamily="18" charset="0"/>
              </a:rPr>
              <a:t> </a:t>
            </a:r>
            <a:r>
              <a:rPr lang="en-US" sz="3800" dirty="0" err="1">
                <a:solidFill>
                  <a:schemeClr val="tx1"/>
                </a:solidFill>
                <a:latin typeface="Times New Roman" pitchFamily="18" charset="0"/>
                <a:cs typeface="Times New Roman" pitchFamily="18" charset="0"/>
              </a:rPr>
              <a:t>tayyorlash</a:t>
            </a:r>
            <a:r>
              <a:rPr lang="en-US" sz="3800" dirty="0">
                <a:solidFill>
                  <a:schemeClr val="tx1"/>
                </a:solidFill>
                <a:latin typeface="Times New Roman" pitchFamily="18" charset="0"/>
                <a:cs typeface="Times New Roman" pitchFamily="18" charset="0"/>
              </a:rPr>
              <a:t> </a:t>
            </a:r>
            <a:r>
              <a:rPr lang="en-US" sz="3800" dirty="0" err="1">
                <a:solidFill>
                  <a:schemeClr val="tx1"/>
                </a:solidFill>
                <a:latin typeface="Times New Roman" pitchFamily="18" charset="0"/>
                <a:cs typeface="Times New Roman" pitchFamily="18" charset="0"/>
              </a:rPr>
              <a:t>va</a:t>
            </a:r>
            <a:r>
              <a:rPr lang="en-US" sz="3800" dirty="0">
                <a:solidFill>
                  <a:schemeClr val="tx1"/>
                </a:solidFill>
                <a:latin typeface="Times New Roman" pitchFamily="18" charset="0"/>
                <a:cs typeface="Times New Roman" pitchFamily="18" charset="0"/>
              </a:rPr>
              <a:t> </a:t>
            </a:r>
            <a:r>
              <a:rPr lang="en-US" sz="3800" dirty="0" err="1">
                <a:solidFill>
                  <a:schemeClr val="tx1"/>
                </a:solidFill>
                <a:latin typeface="Times New Roman" pitchFamily="18" charset="0"/>
                <a:cs typeface="Times New Roman" pitchFamily="18" charset="0"/>
              </a:rPr>
              <a:t>biznes</a:t>
            </a:r>
            <a:r>
              <a:rPr lang="en-US" sz="3800" dirty="0">
                <a:solidFill>
                  <a:schemeClr val="tx1"/>
                </a:solidFill>
                <a:latin typeface="Times New Roman" pitchFamily="18" charset="0"/>
                <a:cs typeface="Times New Roman" pitchFamily="18" charset="0"/>
              </a:rPr>
              <a:t> </a:t>
            </a:r>
            <a:r>
              <a:rPr lang="en-US" sz="3800" dirty="0" err="1">
                <a:solidFill>
                  <a:schemeClr val="tx1"/>
                </a:solidFill>
                <a:latin typeface="Times New Roman" pitchFamily="18" charset="0"/>
                <a:cs typeface="Times New Roman" pitchFamily="18" charset="0"/>
              </a:rPr>
              <a:t>rejalarni</a:t>
            </a:r>
            <a:r>
              <a:rPr lang="en-US" sz="3800" dirty="0">
                <a:solidFill>
                  <a:schemeClr val="tx1"/>
                </a:solidFill>
                <a:latin typeface="Times New Roman" pitchFamily="18" charset="0"/>
                <a:cs typeface="Times New Roman" pitchFamily="18" charset="0"/>
              </a:rPr>
              <a:t> </a:t>
            </a:r>
            <a:r>
              <a:rPr lang="en-US" sz="3800" dirty="0" err="1" smtClean="0">
                <a:solidFill>
                  <a:schemeClr val="tx1"/>
                </a:solidFill>
                <a:latin typeface="Times New Roman" pitchFamily="18" charset="0"/>
                <a:cs typeface="Times New Roman" pitchFamily="18" charset="0"/>
              </a:rPr>
              <a:t>o’rni</a:t>
            </a:r>
            <a:endParaRPr lang="uz-Latn-UZ" sz="3800" dirty="0" smtClean="0">
              <a:solidFill>
                <a:schemeClr val="tx1"/>
              </a:solidFill>
              <a:latin typeface="Times New Roman" pitchFamily="18" charset="0"/>
              <a:cs typeface="Times New Roman" pitchFamily="18" charset="0"/>
            </a:endParaRPr>
          </a:p>
          <a:p>
            <a:pPr algn="just"/>
            <a:r>
              <a:rPr lang="uz-Cyrl-UZ" sz="3800" dirty="0">
                <a:solidFill>
                  <a:schemeClr val="tx1"/>
                </a:solidFill>
                <a:latin typeface="Times New Roman" pitchFamily="18" charset="0"/>
                <a:cs typeface="Times New Roman" pitchFamily="18" charset="0"/>
              </a:rPr>
              <a:t>3.5. Loyihani yakuniy varianti va uning texnik-iqtisodiy hamda moliyaviy jihatdan ma’qulligi</a:t>
            </a:r>
            <a:endParaRPr lang="ru-RU" sz="3800" dirty="0">
              <a:solidFill>
                <a:schemeClr val="tx1"/>
              </a:solidFill>
              <a:latin typeface="Times New Roman" pitchFamily="18" charset="0"/>
              <a:cs typeface="Times New Roman" pitchFamily="18" charset="0"/>
            </a:endParaRPr>
          </a:p>
          <a:p>
            <a:endParaRPr lang="ru-RU" dirty="0">
              <a:solidFill>
                <a:schemeClr val="tx1"/>
              </a:solidFill>
            </a:endParaRPr>
          </a:p>
        </p:txBody>
      </p:sp>
      <p:pic>
        <p:nvPicPr>
          <p:cNvPr id="4" name="Picture 5" descr="photos0-800x600">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77419" y="404664"/>
            <a:ext cx="3043986" cy="1059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3114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b="1" dirty="0"/>
              <a:t>3.1. Loyihalarni tayyorlash tushunchasi</a:t>
            </a:r>
            <a:endParaRPr lang="ru-RU" dirty="0"/>
          </a:p>
        </p:txBody>
      </p:sp>
      <p:sp>
        <p:nvSpPr>
          <p:cNvPr id="3" name="Объект 2"/>
          <p:cNvSpPr>
            <a:spLocks noGrp="1"/>
          </p:cNvSpPr>
          <p:nvPr>
            <p:ph idx="1"/>
          </p:nvPr>
        </p:nvSpPr>
        <p:spPr/>
        <p:txBody>
          <a:bodyPr/>
          <a:lstStyle/>
          <a:p>
            <a:r>
              <a:rPr lang="uz-Cyrl-UZ" dirty="0"/>
              <a:t>Har qanday loyiha avvalo g’oya sifatida vujudga </a:t>
            </a:r>
            <a:r>
              <a:rPr lang="uz-Cyrl-UZ" dirty="0" smtClean="0"/>
              <a:t>keladi</a:t>
            </a:r>
          </a:p>
          <a:p>
            <a:r>
              <a:rPr lang="uz-Cyrl-UZ" dirty="0"/>
              <a:t>Loyihani amalga oshirishda yo’lboshchining roli benihoya kattadir. </a:t>
            </a:r>
            <a:endParaRPr lang="uz-Cyrl-UZ" dirty="0" smtClean="0"/>
          </a:p>
          <a:p>
            <a:r>
              <a:rPr lang="uz-Cyrl-UZ" dirty="0"/>
              <a:t>Korxonaning investitsiya loyihasini korxona rahbari va uning etuk mutaxassislari ishlab </a:t>
            </a:r>
            <a:r>
              <a:rPr lang="uz-Cyrl-UZ" dirty="0" smtClean="0"/>
              <a:t>chiqishadi</a:t>
            </a:r>
          </a:p>
          <a:p>
            <a:r>
              <a:rPr lang="uz-Cyrl-UZ" dirty="0"/>
              <a:t>Agar korxona mutaxassislarining bilimi va tajribasi etarli bo’lmasa, professional maslahatchilar xizmatidan </a:t>
            </a:r>
            <a:r>
              <a:rPr lang="uz-Cyrl-UZ" dirty="0" smtClean="0"/>
              <a:t>foydalaniladi</a:t>
            </a:r>
          </a:p>
          <a:p>
            <a:r>
              <a:rPr lang="uz-Cyrl-UZ" dirty="0"/>
              <a:t>Loyihalarning real bo’lishi uchun, shuningdek, ularni tayyorlash jarayonida ekspertlarning xulosasini olish maqsadga muvofiqdir</a:t>
            </a:r>
            <a:endParaRPr lang="ru-RU" dirty="0"/>
          </a:p>
        </p:txBody>
      </p:sp>
      <p:pic>
        <p:nvPicPr>
          <p:cNvPr id="5" name="Picture 4" descr="Jamoa kelishuv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7599" y="566057"/>
            <a:ext cx="1939320" cy="18067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Нақд пулсиз ҳисоб-китоб қилиш тартиби янгиланди | NORMA.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8419" y="4293096"/>
            <a:ext cx="2158500" cy="2323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76341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8138865" cy="1320800"/>
          </a:xfrm>
        </p:spPr>
        <p:txBody>
          <a:bodyPr>
            <a:normAutofit fontScale="90000"/>
          </a:bodyPr>
          <a:lstStyle/>
          <a:p>
            <a:r>
              <a:rPr lang="uz-Cyrl-UZ" b="1" dirty="0">
                <a:solidFill>
                  <a:srgbClr val="FF0000"/>
                </a:solidFill>
              </a:rPr>
              <a:t>3.2. Investitsiya loyihalari hujjatlarini </a:t>
            </a:r>
            <a:r>
              <a:rPr lang="en-US" b="1" dirty="0" smtClean="0">
                <a:solidFill>
                  <a:srgbClr val="FF0000"/>
                </a:solidFill>
              </a:rPr>
              <a:t> </a:t>
            </a:r>
            <a:r>
              <a:rPr lang="uz-Cyrl-UZ" b="1" dirty="0" smtClean="0">
                <a:solidFill>
                  <a:srgbClr val="FF0000"/>
                </a:solidFill>
              </a:rPr>
              <a:t>tayyorlash bosqichlari</a:t>
            </a:r>
            <a:r>
              <a:rPr lang="en-US" b="1" dirty="0">
                <a:solidFill>
                  <a:srgbClr val="FF0000"/>
                </a:solidFill>
              </a:rPr>
              <a:t/>
            </a:r>
            <a:br>
              <a:rPr lang="en-US" b="1" dirty="0">
                <a:solidFill>
                  <a:srgbClr val="FF0000"/>
                </a:solidFill>
              </a:rPr>
            </a:br>
            <a:r>
              <a:rPr lang="ru-RU" dirty="0"/>
              <a:t/>
            </a:r>
            <a:br>
              <a:rPr lang="ru-RU" dirty="0"/>
            </a:br>
            <a:r>
              <a:rPr lang="uz-Cyrl-UZ" dirty="0">
                <a:solidFill>
                  <a:srgbClr val="7030A0"/>
                </a:solidFill>
              </a:rPr>
              <a:t>investitsiya loyihalarini xalqaro tajribada uchta yirik bosqichga bo’ladilar:</a:t>
            </a:r>
            <a:r>
              <a:rPr lang="ru-RU" dirty="0"/>
              <a:t/>
            </a:r>
            <a:br>
              <a:rPr lang="ru-RU" dirty="0"/>
            </a:br>
            <a:r>
              <a:rPr lang="en-US" dirty="0"/>
              <a:t>- </a:t>
            </a:r>
            <a:r>
              <a:rPr lang="uz-Cyrl-UZ" dirty="0"/>
              <a:t>investitsiya oldi bosqichi;</a:t>
            </a:r>
            <a:r>
              <a:rPr lang="ru-RU" dirty="0"/>
              <a:t/>
            </a:r>
            <a:br>
              <a:rPr lang="ru-RU" dirty="0"/>
            </a:br>
            <a:r>
              <a:rPr lang="uz-Cyrl-UZ" dirty="0"/>
              <a:t>- investitsiya bosqichi;</a:t>
            </a:r>
            <a:r>
              <a:rPr lang="ru-RU" dirty="0"/>
              <a:t/>
            </a:r>
            <a:br>
              <a:rPr lang="ru-RU" dirty="0"/>
            </a:br>
            <a:r>
              <a:rPr lang="uz-Cyrl-UZ" dirty="0"/>
              <a:t>- yangidan vujudga kelgan ob’ektlarni ekspluatatsiya qilish bosqichi.</a:t>
            </a:r>
            <a:r>
              <a:rPr lang="ru-RU" dirty="0"/>
              <a:t/>
            </a:r>
            <a:br>
              <a:rPr lang="ru-RU" dirty="0"/>
            </a:br>
            <a:endParaRPr lang="ru-RU" dirty="0"/>
          </a:p>
        </p:txBody>
      </p:sp>
      <p:sp>
        <p:nvSpPr>
          <p:cNvPr id="3" name="Объект 2"/>
          <p:cNvSpPr>
            <a:spLocks noGrp="1"/>
          </p:cNvSpPr>
          <p:nvPr>
            <p:ph idx="1"/>
          </p:nvPr>
        </p:nvSpPr>
        <p:spPr>
          <a:xfrm>
            <a:off x="609598" y="2160590"/>
            <a:ext cx="8138865" cy="3880773"/>
          </a:xfrm>
        </p:spPr>
        <p:txBody>
          <a:bodyPr/>
          <a:lstStyle/>
          <a:p>
            <a:pPr marL="0" indent="0" algn="ctr">
              <a:buNone/>
            </a:pPr>
            <a:r>
              <a:rPr lang="en-US" dirty="0" smtClean="0"/>
              <a:t>    </a:t>
            </a:r>
            <a:endParaRPr lang="ru-RU" dirty="0"/>
          </a:p>
        </p:txBody>
      </p:sp>
      <p:pic>
        <p:nvPicPr>
          <p:cNvPr id="4" name="Picture 2" descr="Комиссия по трудовым спорам (КТС) на предприятии или в организ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4653135"/>
            <a:ext cx="2960216" cy="194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5025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8138865" cy="1451248"/>
          </a:xfrm>
        </p:spPr>
        <p:txBody>
          <a:bodyPr>
            <a:normAutofit fontScale="90000"/>
          </a:bodyPr>
          <a:lstStyle/>
          <a:p>
            <a:r>
              <a:rPr lang="uz-Cyrl-UZ" b="1" dirty="0">
                <a:solidFill>
                  <a:srgbClr val="00B050"/>
                </a:solidFill>
              </a:rPr>
              <a:t>«Loyihalar tahlili» fanining asosiy vazifasi birinchi bosqich to’g’risida fikr yuritishdir</a:t>
            </a:r>
            <a:endParaRPr lang="ru-RU" b="1" dirty="0">
              <a:solidFill>
                <a:srgbClr val="00B050"/>
              </a:solidFill>
            </a:endParaRPr>
          </a:p>
        </p:txBody>
      </p:sp>
      <p:sp>
        <p:nvSpPr>
          <p:cNvPr id="3" name="Объект 2"/>
          <p:cNvSpPr>
            <a:spLocks noGrp="1"/>
          </p:cNvSpPr>
          <p:nvPr>
            <p:ph idx="1"/>
          </p:nvPr>
        </p:nvSpPr>
        <p:spPr>
          <a:xfrm>
            <a:off x="609598" y="1700808"/>
            <a:ext cx="7922841" cy="4340555"/>
          </a:xfrm>
        </p:spPr>
        <p:txBody>
          <a:bodyPr>
            <a:normAutofit fontScale="92500"/>
          </a:bodyPr>
          <a:lstStyle/>
          <a:p>
            <a:endParaRPr lang="en-US" sz="2400" dirty="0" smtClean="0">
              <a:solidFill>
                <a:srgbClr val="C00000"/>
              </a:solidFill>
            </a:endParaRPr>
          </a:p>
          <a:p>
            <a:pPr marL="0" indent="0">
              <a:buNone/>
            </a:pPr>
            <a:r>
              <a:rPr lang="en-US" sz="2400" dirty="0" smtClean="0">
                <a:solidFill>
                  <a:srgbClr val="C00000"/>
                </a:solidFill>
              </a:rPr>
              <a:t>I</a:t>
            </a:r>
            <a:r>
              <a:rPr lang="uz-Cyrl-UZ" sz="2400" dirty="0" smtClean="0">
                <a:solidFill>
                  <a:srgbClr val="C00000"/>
                </a:solidFill>
              </a:rPr>
              <a:t>nvestitsiya oldi </a:t>
            </a:r>
            <a:r>
              <a:rPr lang="uz-Cyrl-UZ" sz="2400" dirty="0">
                <a:solidFill>
                  <a:srgbClr val="C00000"/>
                </a:solidFill>
              </a:rPr>
              <a:t>bosqichini to’rtda yo’nalishga bo’lib o’rganish tavsiya </a:t>
            </a:r>
            <a:r>
              <a:rPr lang="uz-Cyrl-UZ" sz="2400" dirty="0" smtClean="0">
                <a:solidFill>
                  <a:srgbClr val="C00000"/>
                </a:solidFill>
              </a:rPr>
              <a:t>etiladi</a:t>
            </a:r>
            <a:endParaRPr lang="en-US" sz="2400" dirty="0" smtClean="0">
              <a:solidFill>
                <a:srgbClr val="C00000"/>
              </a:solidFill>
            </a:endParaRPr>
          </a:p>
          <a:p>
            <a:r>
              <a:rPr lang="uz-Cyrl-UZ" sz="2400" dirty="0">
                <a:solidFill>
                  <a:srgbClr val="002060"/>
                </a:solidFill>
              </a:rPr>
              <a:t>Bular:</a:t>
            </a:r>
            <a:endParaRPr lang="ru-RU" sz="2400" dirty="0">
              <a:solidFill>
                <a:srgbClr val="002060"/>
              </a:solidFill>
            </a:endParaRPr>
          </a:p>
          <a:p>
            <a:r>
              <a:rPr lang="uz-Cyrl-UZ" sz="2400" dirty="0">
                <a:solidFill>
                  <a:srgbClr val="002060"/>
                </a:solidFill>
              </a:rPr>
              <a:t>- investitsiya kontseptsiyalarini tanlash;</a:t>
            </a:r>
            <a:endParaRPr lang="ru-RU" sz="2400" dirty="0">
              <a:solidFill>
                <a:srgbClr val="002060"/>
              </a:solidFill>
            </a:endParaRPr>
          </a:p>
          <a:p>
            <a:r>
              <a:rPr lang="uz-Cyrl-UZ" sz="2400" dirty="0">
                <a:solidFill>
                  <a:srgbClr val="002060"/>
                </a:solidFill>
              </a:rPr>
              <a:t>- dastlabki (birlamchi) loyihalarni vujudga keltirish;</a:t>
            </a:r>
            <a:endParaRPr lang="ru-RU" sz="2400" dirty="0">
              <a:solidFill>
                <a:srgbClr val="002060"/>
              </a:solidFill>
            </a:endParaRPr>
          </a:p>
          <a:p>
            <a:r>
              <a:rPr lang="uz-Cyrl-UZ" sz="2400" dirty="0">
                <a:solidFill>
                  <a:srgbClr val="002060"/>
                </a:solidFill>
              </a:rPr>
              <a:t>- yakuniy loyihani vujudga keltirish va uning texnik-iqtisodiy hamda moliyaviy jihatdan ma’qulligini baholash;</a:t>
            </a:r>
            <a:endParaRPr lang="ru-RU" sz="2400" dirty="0">
              <a:solidFill>
                <a:srgbClr val="002060"/>
              </a:solidFill>
            </a:endParaRPr>
          </a:p>
          <a:p>
            <a:r>
              <a:rPr lang="uz-Cyrl-UZ" sz="2400" dirty="0">
                <a:solidFill>
                  <a:srgbClr val="002060"/>
                </a:solidFill>
              </a:rPr>
              <a:t>- loyihaning yakuniy muhokamasi va u bo’yicha ma’lum qarorga kelish</a:t>
            </a:r>
            <a:r>
              <a:rPr lang="uz-Cyrl-UZ" dirty="0">
                <a:solidFill>
                  <a:srgbClr val="002060"/>
                </a:solidFill>
              </a:rPr>
              <a:t>.</a:t>
            </a:r>
            <a:endParaRPr lang="ru-RU" dirty="0">
              <a:solidFill>
                <a:srgbClr val="002060"/>
              </a:solidFill>
            </a:endParaRPr>
          </a:p>
          <a:p>
            <a:endParaRPr lang="ru-RU" dirty="0"/>
          </a:p>
        </p:txBody>
      </p:sp>
    </p:spTree>
    <p:extLst>
      <p:ext uri="{BB962C8B-B14F-4D97-AF65-F5344CB8AC3E}">
        <p14:creationId xmlns:p14="http://schemas.microsoft.com/office/powerpoint/2010/main" val="65423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rgbClr val="00B050"/>
                </a:solidFill>
                <a:latin typeface="Times New Roman" pitchFamily="18" charset="0"/>
                <a:cs typeface="Times New Roman" pitchFamily="18" charset="0"/>
              </a:rPr>
              <a:t>LOYIHANI BELGILOVCHI OMILLAR</a:t>
            </a:r>
            <a:endParaRPr lang="ru-RU" dirty="0">
              <a:solidFill>
                <a:srgbClr val="00B050"/>
              </a:solidFill>
            </a:endParaRPr>
          </a:p>
        </p:txBody>
      </p:sp>
      <p:sp>
        <p:nvSpPr>
          <p:cNvPr id="3" name="Объект 2"/>
          <p:cNvSpPr>
            <a:spLocks noGrp="1"/>
          </p:cNvSpPr>
          <p:nvPr>
            <p:ph idx="1"/>
          </p:nvPr>
        </p:nvSpPr>
        <p:spPr>
          <a:xfrm>
            <a:off x="508001" y="1911540"/>
            <a:ext cx="7808415" cy="4469788"/>
          </a:xfrm>
        </p:spPr>
        <p:txBody>
          <a:bodyPr>
            <a:normAutofit lnSpcReduction="10000"/>
          </a:bodyPr>
          <a:lstStyle/>
          <a:p>
            <a:pPr algn="ctr"/>
            <a:r>
              <a:rPr lang="uz-Cyrl-UZ" dirty="0"/>
              <a:t>HAR BIR LOYIHANI BELGILOVCHI 4-ASOSIY OMIL MAVJUD:</a:t>
            </a:r>
            <a:endParaRPr lang="ru-RU" dirty="0"/>
          </a:p>
          <a:p>
            <a:r>
              <a:rPr lang="uz-Cyrl-UZ" u="sng" dirty="0">
                <a:solidFill>
                  <a:srgbClr val="0070C0"/>
                </a:solidFill>
              </a:rPr>
              <a:t>1. Loyiha ko</a:t>
            </a:r>
            <a:r>
              <a:rPr lang="uz-Latn-UZ" u="sng" dirty="0">
                <a:solidFill>
                  <a:srgbClr val="0070C0"/>
                </a:solidFill>
              </a:rPr>
              <a:t>‘</a:t>
            </a:r>
            <a:r>
              <a:rPr lang="uz-Cyrl-UZ" u="sng" dirty="0">
                <a:solidFill>
                  <a:srgbClr val="0070C0"/>
                </a:solidFill>
              </a:rPr>
              <a:t>lami (kichik loyiha, megaloyiha)</a:t>
            </a:r>
            <a:endParaRPr lang="ru-RU" u="sng" dirty="0">
              <a:solidFill>
                <a:srgbClr val="0070C0"/>
              </a:solidFill>
            </a:endParaRPr>
          </a:p>
          <a:p>
            <a:r>
              <a:rPr lang="uz-Cyrl-UZ" dirty="0">
                <a:solidFill>
                  <a:srgbClr val="0070C0"/>
                </a:solidFill>
              </a:rPr>
              <a:t>- kichik loyiha – ko</a:t>
            </a:r>
            <a:r>
              <a:rPr lang="uz-Latn-UZ" dirty="0">
                <a:solidFill>
                  <a:srgbClr val="0070C0"/>
                </a:solidFill>
              </a:rPr>
              <a:t>‘</a:t>
            </a:r>
            <a:r>
              <a:rPr lang="uz-Cyrl-UZ" dirty="0">
                <a:solidFill>
                  <a:srgbClr val="0070C0"/>
                </a:solidFill>
              </a:rPr>
              <a:t>lamiga ko</a:t>
            </a:r>
            <a:r>
              <a:rPr lang="uz-Latn-UZ" dirty="0">
                <a:solidFill>
                  <a:srgbClr val="0070C0"/>
                </a:solidFill>
              </a:rPr>
              <a:t>‘</a:t>
            </a:r>
            <a:r>
              <a:rPr lang="uz-Cyrl-UZ" dirty="0">
                <a:solidFill>
                  <a:srgbClr val="0070C0"/>
                </a:solidFill>
              </a:rPr>
              <a:t>ra katta bo</a:t>
            </a:r>
            <a:r>
              <a:rPr lang="uz-Latn-UZ" dirty="0">
                <a:solidFill>
                  <a:srgbClr val="0070C0"/>
                </a:solidFill>
              </a:rPr>
              <a:t>‘</a:t>
            </a:r>
            <a:r>
              <a:rPr lang="uz-Cyrl-UZ" dirty="0">
                <a:solidFill>
                  <a:srgbClr val="0070C0"/>
                </a:solidFill>
              </a:rPr>
              <a:t>lmagan sodda va cheklangan hajmdagi, (qiymati </a:t>
            </a:r>
            <a:r>
              <a:rPr lang="uz-Latn-UZ" dirty="0">
                <a:solidFill>
                  <a:srgbClr val="0070C0"/>
                </a:solidFill>
              </a:rPr>
              <a:t>$</a:t>
            </a:r>
            <a:r>
              <a:rPr lang="uz-Cyrl-UZ" dirty="0">
                <a:solidFill>
                  <a:srgbClr val="0070C0"/>
                </a:solidFill>
              </a:rPr>
              <a:t>15 mln.gacha bo</a:t>
            </a:r>
            <a:r>
              <a:rPr lang="uz-Latn-UZ" dirty="0">
                <a:solidFill>
                  <a:srgbClr val="0070C0"/>
                </a:solidFill>
              </a:rPr>
              <a:t>‘</a:t>
            </a:r>
            <a:r>
              <a:rPr lang="uz-Cyrl-UZ" dirty="0">
                <a:solidFill>
                  <a:srgbClr val="0070C0"/>
                </a:solidFill>
              </a:rPr>
              <a:t>lgan loyihalar);</a:t>
            </a:r>
            <a:endParaRPr lang="ru-RU" dirty="0">
              <a:solidFill>
                <a:srgbClr val="0070C0"/>
              </a:solidFill>
            </a:endParaRPr>
          </a:p>
          <a:p>
            <a:r>
              <a:rPr lang="uz-Cyrl-UZ" dirty="0">
                <a:solidFill>
                  <a:srgbClr val="0070C0"/>
                </a:solidFill>
              </a:rPr>
              <a:t>- megaloyihalar maqsadli dasturlar bo</a:t>
            </a:r>
            <a:r>
              <a:rPr lang="uz-Latn-UZ" dirty="0">
                <a:solidFill>
                  <a:srgbClr val="0070C0"/>
                </a:solidFill>
              </a:rPr>
              <a:t>‘</a:t>
            </a:r>
            <a:r>
              <a:rPr lang="uz-Cyrl-UZ" dirty="0">
                <a:solidFill>
                  <a:srgbClr val="0070C0"/>
                </a:solidFill>
              </a:rPr>
              <a:t>lib, maqsadlar umumiyligi, resurslar va vaqt bo</a:t>
            </a:r>
            <a:r>
              <a:rPr lang="uz-Latn-UZ" dirty="0">
                <a:solidFill>
                  <a:srgbClr val="0070C0"/>
                </a:solidFill>
              </a:rPr>
              <a:t>‘</a:t>
            </a:r>
            <a:r>
              <a:rPr lang="uz-Cyrl-UZ" dirty="0">
                <a:solidFill>
                  <a:srgbClr val="0070C0"/>
                </a:solidFill>
              </a:rPr>
              <a:t>yicha o</a:t>
            </a:r>
            <a:r>
              <a:rPr lang="uz-Latn-UZ" dirty="0">
                <a:solidFill>
                  <a:srgbClr val="0070C0"/>
                </a:solidFill>
              </a:rPr>
              <a:t>‘</a:t>
            </a:r>
            <a:r>
              <a:rPr lang="uz-Cyrl-UZ" dirty="0">
                <a:solidFill>
                  <a:srgbClr val="0070C0"/>
                </a:solidFill>
              </a:rPr>
              <a:t>zaro bog</a:t>
            </a:r>
            <a:r>
              <a:rPr lang="uz-Latn-UZ" dirty="0">
                <a:solidFill>
                  <a:srgbClr val="0070C0"/>
                </a:solidFill>
              </a:rPr>
              <a:t>‘</a:t>
            </a:r>
            <a:r>
              <a:rPr lang="uz-Cyrl-UZ" dirty="0">
                <a:solidFill>
                  <a:srgbClr val="0070C0"/>
                </a:solidFill>
              </a:rPr>
              <a:t>langan bir necha loyihani o</a:t>
            </a:r>
            <a:r>
              <a:rPr lang="uz-Latn-UZ" dirty="0">
                <a:solidFill>
                  <a:srgbClr val="0070C0"/>
                </a:solidFill>
              </a:rPr>
              <a:t>‘</a:t>
            </a:r>
            <a:r>
              <a:rPr lang="uz-Cyrl-UZ" dirty="0">
                <a:solidFill>
                  <a:srgbClr val="0070C0"/>
                </a:solidFill>
              </a:rPr>
              <a:t>z ichiga oladi.</a:t>
            </a:r>
            <a:endParaRPr lang="ru-RU" dirty="0">
              <a:solidFill>
                <a:srgbClr val="0070C0"/>
              </a:solidFill>
            </a:endParaRPr>
          </a:p>
          <a:p>
            <a:r>
              <a:rPr lang="uz-Cyrl-UZ" dirty="0">
                <a:solidFill>
                  <a:srgbClr val="0070C0"/>
                </a:solidFill>
              </a:rPr>
              <a:t>Bunday loyihaning qiymati </a:t>
            </a:r>
            <a:r>
              <a:rPr lang="uz-Latn-UZ" dirty="0">
                <a:solidFill>
                  <a:srgbClr val="0070C0"/>
                </a:solidFill>
              </a:rPr>
              <a:t>$</a:t>
            </a:r>
            <a:r>
              <a:rPr lang="uz-Cyrl-UZ" dirty="0">
                <a:solidFill>
                  <a:srgbClr val="0070C0"/>
                </a:solidFill>
              </a:rPr>
              <a:t>15 mln.dan 1 mlrd. gacha yoki mehnat sig</a:t>
            </a:r>
            <a:r>
              <a:rPr lang="uz-Latn-UZ" dirty="0">
                <a:solidFill>
                  <a:srgbClr val="0070C0"/>
                </a:solidFill>
              </a:rPr>
              <a:t>‘</a:t>
            </a:r>
            <a:r>
              <a:rPr lang="uz-Cyrl-UZ" dirty="0">
                <a:solidFill>
                  <a:srgbClr val="0070C0"/>
                </a:solidFill>
              </a:rPr>
              <a:t>imi 20 mln. kishi soatidan ko</a:t>
            </a:r>
            <a:r>
              <a:rPr lang="uz-Latn-UZ" dirty="0">
                <a:solidFill>
                  <a:srgbClr val="0070C0"/>
                </a:solidFill>
              </a:rPr>
              <a:t>‘</a:t>
            </a:r>
            <a:r>
              <a:rPr lang="uz-Cyrl-UZ" dirty="0">
                <a:solidFill>
                  <a:srgbClr val="0070C0"/>
                </a:solidFill>
              </a:rPr>
              <a:t>p bo</a:t>
            </a:r>
            <a:r>
              <a:rPr lang="uz-Latn-UZ" dirty="0">
                <a:solidFill>
                  <a:srgbClr val="0070C0"/>
                </a:solidFill>
              </a:rPr>
              <a:t>‘</a:t>
            </a:r>
            <a:r>
              <a:rPr lang="uz-Cyrl-UZ" dirty="0">
                <a:solidFill>
                  <a:srgbClr val="0070C0"/>
                </a:solidFill>
              </a:rPr>
              <a:t>ladi.</a:t>
            </a:r>
            <a:endParaRPr lang="ru-RU" dirty="0">
              <a:solidFill>
                <a:srgbClr val="0070C0"/>
              </a:solidFill>
            </a:endParaRPr>
          </a:p>
          <a:p>
            <a:r>
              <a:rPr lang="uz-Cyrl-UZ" u="sng" dirty="0">
                <a:solidFill>
                  <a:srgbClr val="FF0000"/>
                </a:solidFill>
              </a:rPr>
              <a:t>2. Amalga oshirish muddatlari (qisqa muddatli, o</a:t>
            </a:r>
            <a:r>
              <a:rPr lang="uz-Latn-UZ" u="sng" dirty="0">
                <a:solidFill>
                  <a:srgbClr val="FF0000"/>
                </a:solidFill>
              </a:rPr>
              <a:t>‘</a:t>
            </a:r>
            <a:r>
              <a:rPr lang="uz-Cyrl-UZ" u="sng" dirty="0">
                <a:solidFill>
                  <a:srgbClr val="FF0000"/>
                </a:solidFill>
              </a:rPr>
              <a:t>rta muddatli va uzoq </a:t>
            </a:r>
            <a:r>
              <a:rPr lang="uz-Cyrl-UZ" dirty="0">
                <a:solidFill>
                  <a:srgbClr val="FF0000"/>
                </a:solidFill>
              </a:rPr>
              <a:t>muddatli loyihalar).</a:t>
            </a:r>
            <a:endParaRPr lang="ru-RU" dirty="0">
              <a:solidFill>
                <a:srgbClr val="FF0000"/>
              </a:solidFill>
            </a:endParaRPr>
          </a:p>
          <a:p>
            <a:r>
              <a:rPr lang="uz-Cyrl-UZ" u="sng" dirty="0">
                <a:solidFill>
                  <a:srgbClr val="002060"/>
                </a:solidFill>
                <a:latin typeface="Times New Roman" pitchFamily="18" charset="0"/>
                <a:cs typeface="Times New Roman" pitchFamily="18" charset="0"/>
              </a:rPr>
              <a:t>3</a:t>
            </a:r>
            <a:r>
              <a:rPr lang="uz-Cyrl-UZ" u="sng" dirty="0">
                <a:solidFill>
                  <a:srgbClr val="002060"/>
                </a:solidFill>
              </a:rPr>
              <a:t>. Sifatli (deffektsiz loyiha).</a:t>
            </a:r>
            <a:endParaRPr lang="ru-RU" u="sng" dirty="0">
              <a:solidFill>
                <a:srgbClr val="002060"/>
              </a:solidFill>
            </a:endParaRPr>
          </a:p>
          <a:p>
            <a:r>
              <a:rPr lang="uz-Cyrl-UZ" u="sng" dirty="0">
                <a:solidFill>
                  <a:srgbClr val="7030A0"/>
                </a:solidFill>
              </a:rPr>
              <a:t>4. Resurslarning cheklanganligi (multiloyiha).</a:t>
            </a:r>
            <a:endParaRPr lang="ru-RU" u="sng" dirty="0">
              <a:solidFill>
                <a:srgbClr val="7030A0"/>
              </a:solidFill>
            </a:endParaRPr>
          </a:p>
          <a:p>
            <a:endParaRPr lang="ru-RU" u="sng" dirty="0"/>
          </a:p>
        </p:txBody>
      </p:sp>
      <p:pic>
        <p:nvPicPr>
          <p:cNvPr id="4" name="Picture 5" descr="i?id=203668848-40-72&amp;n=2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6826652" y="-193804"/>
            <a:ext cx="1399873" cy="2452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i?id=203668848-40-72&amp;n=2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6826652" y="4763878"/>
            <a:ext cx="1399873" cy="2452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4264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3.3. Investitsiya imkoniyatlarini qidirishni tashkil qilish</a:t>
            </a:r>
            <a:r>
              <a:rPr lang="ru-RU" dirty="0"/>
              <a:t/>
            </a:r>
            <a:br>
              <a:rPr lang="ru-RU" dirty="0"/>
            </a:br>
            <a:endParaRPr lang="ru-RU" dirty="0"/>
          </a:p>
        </p:txBody>
      </p:sp>
      <p:sp>
        <p:nvSpPr>
          <p:cNvPr id="3" name="Объект 2"/>
          <p:cNvSpPr>
            <a:spLocks noGrp="1"/>
          </p:cNvSpPr>
          <p:nvPr>
            <p:ph idx="1"/>
          </p:nvPr>
        </p:nvSpPr>
        <p:spPr/>
        <p:txBody>
          <a:bodyPr>
            <a:normAutofit lnSpcReduction="10000"/>
          </a:bodyPr>
          <a:lstStyle/>
          <a:p>
            <a:r>
              <a:rPr lang="uz-Cyrl-UZ" sz="2400" dirty="0"/>
              <a:t>Investitsiya loyihalari uchun g’oyalarni qidirish va ular ichida maqbulini tanlab olish juda murakkab hamda mas’uliyatli vazifadir. Birinchidan, bu muammoni echish uchun loyihani vujudga keltirishdan kim mafaatdor ekanligini bilish zarur. Agar bu loyiha ishlab turgan korxona uchun bo’lsa, unda investitsiya kontseptsiyasi shu tarmoqda yig’ilgan tajriba, undagi xodimlarning malakasi, bozor muammolari ma’lum ma’noda belgilangan bo’ladi</a:t>
            </a:r>
            <a:r>
              <a:rPr lang="uz-Cyrl-UZ" dirty="0"/>
              <a:t>.</a:t>
            </a:r>
            <a:endParaRPr lang="ru-RU" dirty="0"/>
          </a:p>
        </p:txBody>
      </p:sp>
      <p:pic>
        <p:nvPicPr>
          <p:cNvPr id="4" name="Picture 2" descr="O'zbekistonda investitsiyalar: qaerga investitsiya qilish kera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0213" y="188640"/>
            <a:ext cx="1803925" cy="2955505"/>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descr="2020-2022 yillar uchun investitsiya dasturi qabul qilindi | NORMA.UZ"/>
          <p:cNvPicPr/>
          <p:nvPr/>
        </p:nvPicPr>
        <p:blipFill>
          <a:blip r:embed="rId3">
            <a:extLst>
              <a:ext uri="{28A0092B-C50C-407E-A947-70E740481C1C}">
                <a14:useLocalDpi xmlns:a14="http://schemas.microsoft.com/office/drawing/2010/main" val="0"/>
              </a:ext>
            </a:extLst>
          </a:blip>
          <a:srcRect/>
          <a:stretch>
            <a:fillRect/>
          </a:stretch>
        </p:blipFill>
        <p:spPr bwMode="auto">
          <a:xfrm>
            <a:off x="6957312" y="4581128"/>
            <a:ext cx="2156826" cy="2143125"/>
          </a:xfrm>
          <a:prstGeom prst="rect">
            <a:avLst/>
          </a:prstGeom>
          <a:noFill/>
          <a:ln>
            <a:noFill/>
          </a:ln>
        </p:spPr>
      </p:pic>
    </p:spTree>
    <p:extLst>
      <p:ext uri="{BB962C8B-B14F-4D97-AF65-F5344CB8AC3E}">
        <p14:creationId xmlns:p14="http://schemas.microsoft.com/office/powerpoint/2010/main" val="1896197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rotWithShape="1">
          <a:blip r:embed="rId2"/>
          <a:srcRect l="25648" t="22438" r="23436" b="9641"/>
          <a:stretch/>
        </p:blipFill>
        <p:spPr>
          <a:xfrm>
            <a:off x="251520" y="332656"/>
            <a:ext cx="8568952" cy="6264696"/>
          </a:xfrm>
          <a:prstGeom prst="rect">
            <a:avLst/>
          </a:prstGeom>
        </p:spPr>
      </p:pic>
    </p:spTree>
    <p:extLst>
      <p:ext uri="{BB962C8B-B14F-4D97-AF65-F5344CB8AC3E}">
        <p14:creationId xmlns:p14="http://schemas.microsoft.com/office/powerpoint/2010/main" val="779531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8354889" cy="1523256"/>
          </a:xfrm>
        </p:spPr>
        <p:txBody>
          <a:bodyPr>
            <a:normAutofit fontScale="90000"/>
          </a:bodyPr>
          <a:lstStyle/>
          <a:p>
            <a:r>
              <a:rPr lang="uz-Cyrl-UZ" dirty="0">
                <a:solidFill>
                  <a:srgbClr val="C00000"/>
                </a:solidFill>
              </a:rPr>
              <a:t>Xalqaro tajribada turli sohadagi korxonalar uchun investitsiya kontseptsiyalarini izlab topish uchun </a:t>
            </a:r>
            <a:r>
              <a:rPr lang="uz-Cyrl-UZ" dirty="0" smtClean="0">
                <a:solidFill>
                  <a:srgbClr val="C00000"/>
                </a:solidFill>
              </a:rPr>
              <a:t>quyidagi tasnifi</a:t>
            </a:r>
            <a:r>
              <a:rPr lang="en-US" dirty="0" smtClean="0">
                <a:solidFill>
                  <a:srgbClr val="C00000"/>
                </a:solidFill>
              </a:rPr>
              <a:t> q</a:t>
            </a:r>
            <a:r>
              <a:rPr lang="uz-Cyrl-UZ" dirty="0" smtClean="0">
                <a:solidFill>
                  <a:srgbClr val="C00000"/>
                </a:solidFill>
              </a:rPr>
              <a:t>abul </a:t>
            </a:r>
            <a:r>
              <a:rPr lang="uz-Cyrl-UZ" dirty="0">
                <a:solidFill>
                  <a:srgbClr val="C00000"/>
                </a:solidFill>
              </a:rPr>
              <a:t>qilingan</a:t>
            </a:r>
            <a:r>
              <a:rPr lang="uz-Cyrl-UZ" dirty="0"/>
              <a:t>:</a:t>
            </a:r>
            <a:r>
              <a:rPr lang="ru-RU" dirty="0"/>
              <a:t/>
            </a:r>
            <a:br>
              <a:rPr lang="ru-RU" dirty="0"/>
            </a:br>
            <a:endParaRPr lang="ru-RU" dirty="0"/>
          </a:p>
        </p:txBody>
      </p:sp>
      <p:sp>
        <p:nvSpPr>
          <p:cNvPr id="3" name="Объект 2"/>
          <p:cNvSpPr>
            <a:spLocks noGrp="1"/>
          </p:cNvSpPr>
          <p:nvPr>
            <p:ph idx="1"/>
          </p:nvPr>
        </p:nvSpPr>
        <p:spPr>
          <a:xfrm>
            <a:off x="609598" y="2420888"/>
            <a:ext cx="7850833" cy="3620475"/>
          </a:xfrm>
        </p:spPr>
        <p:txBody>
          <a:bodyPr/>
          <a:lstStyle/>
          <a:p>
            <a:r>
              <a:rPr lang="uz-Cyrl-UZ" dirty="0"/>
              <a:t>- ishlab chiqarish yoki qayta ishlash uchun zarur bo’lgan foydali qazilmalar resurslarining </a:t>
            </a:r>
            <a:r>
              <a:rPr lang="uz-Cyrl-UZ" dirty="0" smtClean="0"/>
              <a:t>mavjudligi</a:t>
            </a:r>
            <a:endParaRPr lang="en-US" dirty="0" smtClean="0"/>
          </a:p>
          <a:p>
            <a:r>
              <a:rPr lang="uz-Cyrl-UZ" dirty="0"/>
              <a:t>qishloq xo’jaligini rivojlantirish potentsialini belgilab beruvchi imkoniyatlari va </a:t>
            </a:r>
            <a:r>
              <a:rPr lang="uz-Cyrl-UZ" dirty="0" smtClean="0"/>
              <a:t>an’analari</a:t>
            </a:r>
            <a:endParaRPr lang="en-US" dirty="0" smtClean="0"/>
          </a:p>
          <a:p>
            <a:r>
              <a:rPr lang="uz-Cyrl-UZ" dirty="0"/>
              <a:t>import tuzilmasi va hajmi. Bu ko’rsatkichlar import o’rnini bosuvchi ishlab chiqarishlarni yaratishga yo’naltirilgan loyihalarni vujudga keltirishga turtki bo’lishi mumkin;</a:t>
            </a:r>
            <a:endParaRPr lang="ru-RU" dirty="0"/>
          </a:p>
          <a:p>
            <a:r>
              <a:rPr lang="uz-Cyrl-UZ" dirty="0"/>
              <a:t>- yagona xom ashyo bazasida turli xil mahsulotlarni ishlab chiqarishning ma’lum va yangidan topilgan imkoniyatlari;</a:t>
            </a:r>
            <a:endParaRPr lang="ru-RU" dirty="0"/>
          </a:p>
          <a:p>
            <a:r>
              <a:rPr lang="uz-Cyrl-UZ" dirty="0"/>
              <a:t>- ommaviy ishlab chiqarishdan iqtisodiy tejamkorlikka erishish maqsadida ishlab chiqarish ko’lamlarini kengaytirish;</a:t>
            </a:r>
            <a:endParaRPr lang="ru-RU" dirty="0"/>
          </a:p>
          <a:p>
            <a:endParaRPr lang="ru-RU" b="1" dirty="0"/>
          </a:p>
        </p:txBody>
      </p:sp>
      <p:pic>
        <p:nvPicPr>
          <p:cNvPr id="4" name="Picture 4" descr="Investitsiya kodeksi loyihasi ishlab chiqilmoqda | NORMA.UZ"/>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4329" y="4462817"/>
            <a:ext cx="1619672" cy="2140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8231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8066857" cy="1320800"/>
          </a:xfrm>
        </p:spPr>
        <p:txBody>
          <a:bodyPr>
            <a:normAutofit fontScale="90000"/>
          </a:bodyPr>
          <a:lstStyle/>
          <a:p>
            <a:r>
              <a:rPr lang="en-US" b="1" dirty="0"/>
              <a:t>3.4. </a:t>
            </a:r>
            <a:r>
              <a:rPr lang="en-US" b="1" dirty="0" err="1"/>
              <a:t>Loyihalarni</a:t>
            </a:r>
            <a:r>
              <a:rPr lang="en-US" b="1" dirty="0"/>
              <a:t> </a:t>
            </a:r>
            <a:r>
              <a:rPr lang="en-US" b="1" dirty="0" err="1"/>
              <a:t>birlamchi</a:t>
            </a:r>
            <a:r>
              <a:rPr lang="en-US" b="1" dirty="0"/>
              <a:t> </a:t>
            </a:r>
            <a:r>
              <a:rPr lang="en-US" b="1" dirty="0" err="1"/>
              <a:t>tayyorlash</a:t>
            </a:r>
            <a:r>
              <a:rPr lang="en-US" b="1" dirty="0"/>
              <a:t> </a:t>
            </a:r>
            <a:r>
              <a:rPr lang="en-US" b="1" dirty="0" err="1"/>
              <a:t>va</a:t>
            </a:r>
            <a:r>
              <a:rPr lang="en-US" b="1" dirty="0"/>
              <a:t> </a:t>
            </a:r>
            <a:r>
              <a:rPr lang="en-US" b="1" dirty="0" err="1"/>
              <a:t>biznes</a:t>
            </a:r>
            <a:r>
              <a:rPr lang="en-US" b="1" dirty="0"/>
              <a:t> </a:t>
            </a:r>
            <a:r>
              <a:rPr lang="en-US" b="1" dirty="0" err="1"/>
              <a:t>rejalarni</a:t>
            </a:r>
            <a:r>
              <a:rPr lang="en-US" b="1" dirty="0"/>
              <a:t> </a:t>
            </a:r>
            <a:r>
              <a:rPr lang="en-US" b="1" dirty="0" err="1"/>
              <a:t>o’rni</a:t>
            </a:r>
            <a:r>
              <a:rPr lang="ru-RU" dirty="0"/>
              <a:t/>
            </a:r>
            <a:br>
              <a:rPr lang="ru-RU" dirty="0"/>
            </a:br>
            <a:endParaRPr lang="ru-RU" dirty="0"/>
          </a:p>
        </p:txBody>
      </p:sp>
      <p:sp>
        <p:nvSpPr>
          <p:cNvPr id="3" name="Объект 2"/>
          <p:cNvSpPr>
            <a:spLocks noGrp="1"/>
          </p:cNvSpPr>
          <p:nvPr>
            <p:ph idx="1"/>
          </p:nvPr>
        </p:nvSpPr>
        <p:spPr>
          <a:xfrm>
            <a:off x="609598" y="2160590"/>
            <a:ext cx="8210873" cy="3880773"/>
          </a:xfrm>
        </p:spPr>
        <p:txBody>
          <a:bodyPr>
            <a:normAutofit lnSpcReduction="10000"/>
          </a:bodyPr>
          <a:lstStyle/>
          <a:p>
            <a:r>
              <a:rPr lang="en-US" dirty="0" err="1"/>
              <a:t>Loyihalarni</a:t>
            </a:r>
            <a:r>
              <a:rPr lang="en-US" dirty="0"/>
              <a:t> </a:t>
            </a:r>
            <a:r>
              <a:rPr lang="en-US" dirty="0" err="1"/>
              <a:t>birlamchi</a:t>
            </a:r>
            <a:r>
              <a:rPr lang="en-US" dirty="0"/>
              <a:t> </a:t>
            </a:r>
            <a:r>
              <a:rPr lang="en-US" dirty="0" err="1"/>
              <a:t>tayyorlash</a:t>
            </a:r>
            <a:r>
              <a:rPr lang="en-US" dirty="0"/>
              <a:t> </a:t>
            </a:r>
            <a:r>
              <a:rPr lang="en-US" dirty="0" err="1"/>
              <a:t>yo’nalishining</a:t>
            </a:r>
            <a:r>
              <a:rPr lang="en-US" dirty="0"/>
              <a:t> </a:t>
            </a:r>
            <a:r>
              <a:rPr lang="en-US" dirty="0" err="1"/>
              <a:t>asosini</a:t>
            </a:r>
            <a:r>
              <a:rPr lang="en-US" dirty="0"/>
              <a:t> </a:t>
            </a:r>
            <a:r>
              <a:rPr lang="en-US" dirty="0" err="1"/>
              <a:t>biznes</a:t>
            </a:r>
            <a:r>
              <a:rPr lang="en-US" dirty="0"/>
              <a:t> – </a:t>
            </a:r>
            <a:r>
              <a:rPr lang="en-US" dirty="0" err="1"/>
              <a:t>reja</a:t>
            </a:r>
            <a:r>
              <a:rPr lang="en-US" dirty="0"/>
              <a:t> </a:t>
            </a:r>
            <a:r>
              <a:rPr lang="en-US" dirty="0" err="1"/>
              <a:t>tashkil</a:t>
            </a:r>
            <a:r>
              <a:rPr lang="en-US" dirty="0"/>
              <a:t> </a:t>
            </a:r>
            <a:r>
              <a:rPr lang="uz-Cyrl-UZ" dirty="0"/>
              <a:t>e</a:t>
            </a:r>
            <a:r>
              <a:rPr lang="en-US" dirty="0" err="1"/>
              <a:t>tadi</a:t>
            </a:r>
            <a:r>
              <a:rPr lang="en-US" dirty="0"/>
              <a:t>. </a:t>
            </a:r>
            <a:endParaRPr lang="en-US" dirty="0" smtClean="0"/>
          </a:p>
          <a:p>
            <a:r>
              <a:rPr lang="en-US" dirty="0" err="1"/>
              <a:t>Kichik</a:t>
            </a:r>
            <a:r>
              <a:rPr lang="en-US" dirty="0"/>
              <a:t> </a:t>
            </a:r>
            <a:r>
              <a:rPr lang="en-US" dirty="0" err="1"/>
              <a:t>loyihalar</a:t>
            </a:r>
            <a:r>
              <a:rPr lang="en-US" dirty="0"/>
              <a:t> </a:t>
            </a:r>
            <a:r>
              <a:rPr lang="en-US" dirty="0" err="1"/>
              <a:t>uchun</a:t>
            </a:r>
            <a:r>
              <a:rPr lang="en-US" dirty="0"/>
              <a:t> </a:t>
            </a:r>
            <a:r>
              <a:rPr lang="en-US" dirty="0" err="1"/>
              <a:t>biznes-reja</a:t>
            </a:r>
            <a:r>
              <a:rPr lang="en-US" dirty="0"/>
              <a:t> </a:t>
            </a:r>
            <a:r>
              <a:rPr lang="en-US" dirty="0" err="1"/>
              <a:t>birinchi</a:t>
            </a:r>
            <a:r>
              <a:rPr lang="en-US" dirty="0"/>
              <a:t> </a:t>
            </a:r>
            <a:r>
              <a:rPr lang="en-US" dirty="0" err="1"/>
              <a:t>darajali</a:t>
            </a:r>
            <a:r>
              <a:rPr lang="en-US" dirty="0"/>
              <a:t> </a:t>
            </a:r>
            <a:r>
              <a:rPr lang="en-US" dirty="0" err="1"/>
              <a:t>asoslovchi</a:t>
            </a:r>
            <a:r>
              <a:rPr lang="en-US" dirty="0"/>
              <a:t> </a:t>
            </a:r>
            <a:r>
              <a:rPr lang="en-US" dirty="0" err="1"/>
              <a:t>hujjat</a:t>
            </a:r>
            <a:r>
              <a:rPr lang="en-US" dirty="0"/>
              <a:t> </a:t>
            </a:r>
            <a:r>
              <a:rPr lang="en-US" dirty="0" err="1"/>
              <a:t>hisoblansada</a:t>
            </a:r>
            <a:r>
              <a:rPr lang="en-US" dirty="0"/>
              <a:t>, </a:t>
            </a:r>
            <a:r>
              <a:rPr lang="en-US" dirty="0" err="1"/>
              <a:t>katta</a:t>
            </a:r>
            <a:r>
              <a:rPr lang="en-US" dirty="0"/>
              <a:t> </a:t>
            </a:r>
            <a:r>
              <a:rPr lang="en-US" dirty="0" err="1"/>
              <a:t>loyihalarni</a:t>
            </a:r>
            <a:r>
              <a:rPr lang="en-US" dirty="0"/>
              <a:t> </a:t>
            </a:r>
            <a:r>
              <a:rPr lang="en-US" dirty="0" err="1"/>
              <a:t>tayyorlashda</a:t>
            </a:r>
            <a:r>
              <a:rPr lang="en-US" dirty="0"/>
              <a:t> </a:t>
            </a:r>
            <a:r>
              <a:rPr lang="en-US" dirty="0" err="1"/>
              <a:t>oraliq</a:t>
            </a:r>
            <a:r>
              <a:rPr lang="en-US" dirty="0"/>
              <a:t> </a:t>
            </a:r>
            <a:r>
              <a:rPr lang="en-US" dirty="0" err="1"/>
              <a:t>hujjat</a:t>
            </a:r>
            <a:r>
              <a:rPr lang="en-US" dirty="0"/>
              <a:t> </a:t>
            </a:r>
            <a:r>
              <a:rPr lang="en-US" dirty="0" err="1"/>
              <a:t>vazifasini</a:t>
            </a:r>
            <a:r>
              <a:rPr lang="en-US" dirty="0"/>
              <a:t> </a:t>
            </a:r>
            <a:r>
              <a:rPr lang="en-US" dirty="0" err="1" smtClean="0"/>
              <a:t>o’taydi</a:t>
            </a:r>
            <a:endParaRPr lang="en-US" dirty="0" smtClean="0"/>
          </a:p>
          <a:p>
            <a:pPr marL="0" indent="0">
              <a:buNone/>
            </a:pPr>
            <a:r>
              <a:rPr lang="en-US" b="1" dirty="0" err="1">
                <a:solidFill>
                  <a:srgbClr val="C00000"/>
                </a:solidFill>
              </a:rPr>
              <a:t>Bunday</a:t>
            </a:r>
            <a:r>
              <a:rPr lang="en-US" b="1" dirty="0">
                <a:solidFill>
                  <a:srgbClr val="C00000"/>
                </a:solidFill>
              </a:rPr>
              <a:t> </a:t>
            </a:r>
            <a:r>
              <a:rPr lang="en-US" b="1" dirty="0" err="1">
                <a:solidFill>
                  <a:srgbClr val="C00000"/>
                </a:solidFill>
              </a:rPr>
              <a:t>biznes-rejasining</a:t>
            </a:r>
            <a:r>
              <a:rPr lang="en-US" b="1" dirty="0">
                <a:solidFill>
                  <a:srgbClr val="C00000"/>
                </a:solidFill>
              </a:rPr>
              <a:t> </a:t>
            </a:r>
            <a:r>
              <a:rPr lang="en-US" b="1" dirty="0" err="1">
                <a:solidFill>
                  <a:srgbClr val="C00000"/>
                </a:solidFill>
              </a:rPr>
              <a:t>vazifasi</a:t>
            </a:r>
            <a:r>
              <a:rPr lang="en-US" b="1" dirty="0">
                <a:solidFill>
                  <a:srgbClr val="C00000"/>
                </a:solidFill>
              </a:rPr>
              <a:t> </a:t>
            </a:r>
            <a:r>
              <a:rPr lang="en-US" b="1" dirty="0" err="1">
                <a:solidFill>
                  <a:srgbClr val="C00000"/>
                </a:solidFill>
              </a:rPr>
              <a:t>quyidagi</a:t>
            </a:r>
            <a:r>
              <a:rPr lang="en-US" b="1" dirty="0">
                <a:solidFill>
                  <a:srgbClr val="C00000"/>
                </a:solidFill>
              </a:rPr>
              <a:t> </a:t>
            </a:r>
            <a:r>
              <a:rPr lang="en-US" b="1" dirty="0" err="1">
                <a:solidFill>
                  <a:srgbClr val="C00000"/>
                </a:solidFill>
              </a:rPr>
              <a:t>savollarga</a:t>
            </a:r>
            <a:r>
              <a:rPr lang="en-US" b="1" dirty="0">
                <a:solidFill>
                  <a:srgbClr val="C00000"/>
                </a:solidFill>
              </a:rPr>
              <a:t> </a:t>
            </a:r>
            <a:r>
              <a:rPr lang="en-US" b="1" dirty="0" err="1">
                <a:solidFill>
                  <a:srgbClr val="C00000"/>
                </a:solidFill>
              </a:rPr>
              <a:t>javob</a:t>
            </a:r>
            <a:r>
              <a:rPr lang="en-US" b="1" dirty="0">
                <a:solidFill>
                  <a:srgbClr val="C00000"/>
                </a:solidFill>
              </a:rPr>
              <a:t> </a:t>
            </a:r>
            <a:r>
              <a:rPr lang="en-US" b="1" dirty="0" err="1">
                <a:solidFill>
                  <a:srgbClr val="C00000"/>
                </a:solidFill>
              </a:rPr>
              <a:t>topishdan</a:t>
            </a:r>
            <a:r>
              <a:rPr lang="en-US" b="1" dirty="0">
                <a:solidFill>
                  <a:srgbClr val="C00000"/>
                </a:solidFill>
              </a:rPr>
              <a:t> </a:t>
            </a:r>
            <a:r>
              <a:rPr lang="en-US" b="1" dirty="0" err="1">
                <a:solidFill>
                  <a:srgbClr val="C00000"/>
                </a:solidFill>
              </a:rPr>
              <a:t>iborat</a:t>
            </a:r>
            <a:r>
              <a:rPr lang="en-US" b="1" dirty="0">
                <a:solidFill>
                  <a:srgbClr val="C00000"/>
                </a:solidFill>
              </a:rPr>
              <a:t>:</a:t>
            </a:r>
            <a:endParaRPr lang="ru-RU" b="1" dirty="0">
              <a:solidFill>
                <a:srgbClr val="C00000"/>
              </a:solidFill>
            </a:endParaRPr>
          </a:p>
          <a:p>
            <a:r>
              <a:rPr lang="en-US" dirty="0" err="1"/>
              <a:t>Investitsiya</a:t>
            </a:r>
            <a:r>
              <a:rPr lang="en-US" dirty="0"/>
              <a:t> </a:t>
            </a:r>
            <a:r>
              <a:rPr lang="en-US" dirty="0" err="1"/>
              <a:t>loyihasining</a:t>
            </a:r>
            <a:r>
              <a:rPr lang="en-US" dirty="0"/>
              <a:t> </a:t>
            </a:r>
            <a:r>
              <a:rPr lang="en-US" dirty="0" err="1"/>
              <a:t>kontseptsiyasi</a:t>
            </a:r>
            <a:r>
              <a:rPr lang="en-US" dirty="0"/>
              <a:t> </a:t>
            </a:r>
            <a:r>
              <a:rPr lang="en-US" dirty="0" err="1"/>
              <a:t>loyiha</a:t>
            </a:r>
            <a:r>
              <a:rPr lang="en-US" dirty="0"/>
              <a:t> </a:t>
            </a:r>
            <a:r>
              <a:rPr lang="en-US" dirty="0" err="1"/>
              <a:t>ustida</a:t>
            </a:r>
            <a:r>
              <a:rPr lang="en-US" dirty="0"/>
              <a:t> </a:t>
            </a:r>
            <a:r>
              <a:rPr lang="en-US" dirty="0" err="1"/>
              <a:t>ishni</a:t>
            </a:r>
            <a:r>
              <a:rPr lang="en-US" dirty="0"/>
              <a:t> </a:t>
            </a:r>
            <a:r>
              <a:rPr lang="en-US" dirty="0" err="1"/>
              <a:t>davom</a:t>
            </a:r>
            <a:r>
              <a:rPr lang="en-US" dirty="0"/>
              <a:t> </a:t>
            </a:r>
            <a:r>
              <a:rPr lang="uz-Cyrl-UZ" dirty="0"/>
              <a:t>e</a:t>
            </a:r>
            <a:r>
              <a:rPr lang="en-US" dirty="0" err="1"/>
              <a:t>ttirib</a:t>
            </a:r>
            <a:r>
              <a:rPr lang="en-US" dirty="0"/>
              <a:t>, </a:t>
            </a:r>
            <a:r>
              <a:rPr lang="en-US" dirty="0" err="1"/>
              <a:t>texnik-iqtisodiy</a:t>
            </a:r>
            <a:r>
              <a:rPr lang="en-US" dirty="0"/>
              <a:t> </a:t>
            </a:r>
            <a:r>
              <a:rPr lang="en-US" dirty="0" err="1"/>
              <a:t>va</a:t>
            </a:r>
            <a:r>
              <a:rPr lang="en-US" dirty="0"/>
              <a:t> </a:t>
            </a:r>
            <a:r>
              <a:rPr lang="en-US" dirty="0" err="1"/>
              <a:t>moliyaviy</a:t>
            </a:r>
            <a:r>
              <a:rPr lang="en-US" dirty="0"/>
              <a:t> </a:t>
            </a:r>
            <a:r>
              <a:rPr lang="en-US" dirty="0" err="1"/>
              <a:t>jihatdan</a:t>
            </a:r>
            <a:r>
              <a:rPr lang="en-US" dirty="0"/>
              <a:t> </a:t>
            </a:r>
            <a:r>
              <a:rPr lang="en-US" dirty="0" err="1"/>
              <a:t>foydali</a:t>
            </a:r>
            <a:r>
              <a:rPr lang="en-US" dirty="0"/>
              <a:t> </a:t>
            </a:r>
            <a:r>
              <a:rPr lang="uz-Cyrl-UZ" dirty="0"/>
              <a:t>e</a:t>
            </a:r>
            <a:r>
              <a:rPr lang="en-US" dirty="0" err="1"/>
              <a:t>kanligini</a:t>
            </a:r>
            <a:r>
              <a:rPr lang="en-US" dirty="0"/>
              <a:t> </a:t>
            </a:r>
            <a:r>
              <a:rPr lang="en-US" dirty="0" err="1"/>
              <a:t>baholash</a:t>
            </a:r>
            <a:r>
              <a:rPr lang="en-US" dirty="0"/>
              <a:t> </a:t>
            </a:r>
            <a:r>
              <a:rPr lang="en-US" dirty="0" err="1"/>
              <a:t>uchun</a:t>
            </a:r>
            <a:r>
              <a:rPr lang="en-US" dirty="0"/>
              <a:t> </a:t>
            </a:r>
            <a:r>
              <a:rPr lang="en-US" dirty="0" err="1"/>
              <a:t>hujjatlar</a:t>
            </a:r>
            <a:r>
              <a:rPr lang="en-US" dirty="0"/>
              <a:t> </a:t>
            </a:r>
            <a:r>
              <a:rPr lang="en-US" dirty="0" err="1"/>
              <a:t>tayyorlashga</a:t>
            </a:r>
            <a:r>
              <a:rPr lang="en-US" dirty="0"/>
              <a:t> </a:t>
            </a:r>
            <a:r>
              <a:rPr lang="en-US" dirty="0" err="1"/>
              <a:t>arziydigan</a:t>
            </a:r>
            <a:r>
              <a:rPr lang="en-US" dirty="0"/>
              <a:t> </a:t>
            </a:r>
            <a:r>
              <a:rPr lang="en-US" dirty="0" err="1"/>
              <a:t>darajada</a:t>
            </a:r>
            <a:r>
              <a:rPr lang="en-US" dirty="0"/>
              <a:t> </a:t>
            </a:r>
            <a:r>
              <a:rPr lang="en-US" dirty="0" err="1"/>
              <a:t>qiziqarli</a:t>
            </a:r>
            <a:r>
              <a:rPr lang="en-US" dirty="0"/>
              <a:t> </a:t>
            </a:r>
            <a:r>
              <a:rPr lang="en-US" dirty="0" err="1"/>
              <a:t>va</a:t>
            </a:r>
            <a:r>
              <a:rPr lang="en-US" dirty="0"/>
              <a:t> </a:t>
            </a:r>
            <a:r>
              <a:rPr lang="en-US" dirty="0" err="1"/>
              <a:t>foydalimi</a:t>
            </a:r>
            <a:r>
              <a:rPr lang="en-US" dirty="0"/>
              <a:t>?</a:t>
            </a:r>
            <a:endParaRPr lang="ru-RU" dirty="0"/>
          </a:p>
          <a:p>
            <a:r>
              <a:rPr lang="en-US" dirty="0"/>
              <a:t>Bu </a:t>
            </a:r>
            <a:r>
              <a:rPr lang="en-US" dirty="0" err="1"/>
              <a:t>kontseptsiyada</a:t>
            </a:r>
            <a:r>
              <a:rPr lang="en-US" dirty="0"/>
              <a:t> </a:t>
            </a:r>
            <a:r>
              <a:rPr lang="en-US" dirty="0" err="1"/>
              <a:t>kelajakdagi</a:t>
            </a:r>
            <a:r>
              <a:rPr lang="en-US" dirty="0"/>
              <a:t> </a:t>
            </a:r>
            <a:r>
              <a:rPr lang="en-US" dirty="0" err="1"/>
              <a:t>muvaffaqiyat</a:t>
            </a:r>
            <a:r>
              <a:rPr lang="en-US" dirty="0"/>
              <a:t> </a:t>
            </a:r>
            <a:r>
              <a:rPr lang="en-US" dirty="0" err="1"/>
              <a:t>uchun</a:t>
            </a:r>
            <a:r>
              <a:rPr lang="en-US" dirty="0"/>
              <a:t> </a:t>
            </a:r>
            <a:r>
              <a:rPr lang="en-US" dirty="0" err="1"/>
              <a:t>hal</a:t>
            </a:r>
            <a:r>
              <a:rPr lang="en-US" dirty="0"/>
              <a:t> </a:t>
            </a:r>
            <a:r>
              <a:rPr lang="en-US" dirty="0" err="1"/>
              <a:t>qiluvchi</a:t>
            </a:r>
            <a:r>
              <a:rPr lang="en-US" dirty="0"/>
              <a:t> </a:t>
            </a:r>
            <a:r>
              <a:rPr lang="en-US" dirty="0" err="1"/>
              <a:t>rol</a:t>
            </a:r>
            <a:r>
              <a:rPr lang="en-US" dirty="0"/>
              <a:t> </a:t>
            </a:r>
            <a:r>
              <a:rPr lang="uz-Cyrl-UZ" dirty="0"/>
              <a:t>o’ynaydigan, shu sababli alohida e’tibor bilan tadqiq qilinishi shart bo’lgan </a:t>
            </a:r>
            <a:r>
              <a:rPr lang="en-US" dirty="0" err="1"/>
              <a:t>jihatlar</a:t>
            </a:r>
            <a:r>
              <a:rPr lang="en-US" dirty="0"/>
              <a:t> </a:t>
            </a:r>
            <a:r>
              <a:rPr lang="en-US" dirty="0" err="1"/>
              <a:t>bormi</a:t>
            </a:r>
            <a:r>
              <a:rPr lang="en-US" dirty="0"/>
              <a:t>?</a:t>
            </a:r>
            <a:endParaRPr lang="ru-RU" dirty="0"/>
          </a:p>
          <a:p>
            <a:endParaRPr lang="ru-RU" dirty="0"/>
          </a:p>
        </p:txBody>
      </p:sp>
      <p:pic>
        <p:nvPicPr>
          <p:cNvPr id="4" name="Picture 2" descr="portfel investitsiyalari sifatida tasniflanishi mumkin Investitsion  portfelni qanday shakllantirish kerak. Investitsion maqsadlarga maqbul  erishish muammola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7098349" y="271892"/>
            <a:ext cx="1035846" cy="2741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565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8138865" cy="1320800"/>
          </a:xfrm>
        </p:spPr>
        <p:txBody>
          <a:bodyPr>
            <a:normAutofit/>
          </a:bodyPr>
          <a:lstStyle/>
          <a:p>
            <a:r>
              <a:rPr lang="en-US" b="1" dirty="0" err="1"/>
              <a:t>Biznes</a:t>
            </a:r>
            <a:r>
              <a:rPr lang="en-US" dirty="0" err="1"/>
              <a:t>-</a:t>
            </a:r>
            <a:r>
              <a:rPr lang="en-US" b="1" dirty="0" err="1"/>
              <a:t>rejaning</a:t>
            </a:r>
            <a:r>
              <a:rPr lang="en-US" b="1" dirty="0"/>
              <a:t> </a:t>
            </a:r>
            <a:r>
              <a:rPr lang="en-US" b="1" dirty="0" err="1"/>
              <a:t>ahamiyati</a:t>
            </a:r>
            <a:endParaRPr lang="ru-RU" dirty="0"/>
          </a:p>
        </p:txBody>
      </p:sp>
      <p:sp>
        <p:nvSpPr>
          <p:cNvPr id="3" name="Объект 2"/>
          <p:cNvSpPr>
            <a:spLocks noGrp="1"/>
          </p:cNvSpPr>
          <p:nvPr>
            <p:ph idx="1"/>
          </p:nvPr>
        </p:nvSpPr>
        <p:spPr>
          <a:xfrm>
            <a:off x="609598" y="1340768"/>
            <a:ext cx="7994849" cy="5112568"/>
          </a:xfrm>
        </p:spPr>
        <p:txBody>
          <a:bodyPr>
            <a:normAutofit/>
          </a:bodyPr>
          <a:lstStyle/>
          <a:p>
            <a:r>
              <a:rPr lang="en-US" b="1" dirty="0" err="1">
                <a:solidFill>
                  <a:srgbClr val="C00000"/>
                </a:solidFill>
              </a:rPr>
              <a:t>Biznes-reja</a:t>
            </a:r>
            <a:r>
              <a:rPr lang="en-US" b="1" dirty="0">
                <a:solidFill>
                  <a:srgbClr val="C00000"/>
                </a:solidFill>
              </a:rPr>
              <a:t> - </a:t>
            </a:r>
            <a:r>
              <a:rPr lang="en-US" b="1" dirty="0" err="1">
                <a:solidFill>
                  <a:srgbClr val="C00000"/>
                </a:solidFill>
              </a:rPr>
              <a:t>bu</a:t>
            </a:r>
            <a:r>
              <a:rPr lang="en-US" b="1" dirty="0">
                <a:solidFill>
                  <a:srgbClr val="C00000"/>
                </a:solidFill>
              </a:rPr>
              <a:t> </a:t>
            </a:r>
            <a:r>
              <a:rPr lang="en-US" b="1" dirty="0" err="1">
                <a:solidFill>
                  <a:srgbClr val="C00000"/>
                </a:solidFill>
              </a:rPr>
              <a:t>korxonaning</a:t>
            </a:r>
            <a:r>
              <a:rPr lang="en-US" b="1" dirty="0">
                <a:solidFill>
                  <a:srgbClr val="C00000"/>
                </a:solidFill>
              </a:rPr>
              <a:t> </a:t>
            </a:r>
            <a:r>
              <a:rPr lang="en-US" b="1" dirty="0" err="1">
                <a:solidFill>
                  <a:srgbClr val="C00000"/>
                </a:solidFill>
              </a:rPr>
              <a:t>kelgusidagi</a:t>
            </a:r>
            <a:r>
              <a:rPr lang="en-US" b="1" dirty="0">
                <a:solidFill>
                  <a:srgbClr val="C00000"/>
                </a:solidFill>
              </a:rPr>
              <a:t> </a:t>
            </a:r>
            <a:r>
              <a:rPr lang="en-US" b="1" dirty="0" err="1">
                <a:solidFill>
                  <a:srgbClr val="C00000"/>
                </a:solidFill>
              </a:rPr>
              <a:t>barcha</a:t>
            </a:r>
            <a:r>
              <a:rPr lang="en-US" b="1" dirty="0">
                <a:solidFill>
                  <a:srgbClr val="C00000"/>
                </a:solidFill>
              </a:rPr>
              <a:t> </a:t>
            </a:r>
            <a:r>
              <a:rPr lang="en-US" b="1" dirty="0" err="1">
                <a:solidFill>
                  <a:srgbClr val="C00000"/>
                </a:solidFill>
              </a:rPr>
              <a:t>asosiy</a:t>
            </a:r>
            <a:r>
              <a:rPr lang="en-US" b="1" dirty="0">
                <a:solidFill>
                  <a:srgbClr val="C00000"/>
                </a:solidFill>
              </a:rPr>
              <a:t> </a:t>
            </a:r>
            <a:r>
              <a:rPr lang="en-US" b="1" dirty="0" err="1">
                <a:solidFill>
                  <a:srgbClr val="C00000"/>
                </a:solidFill>
              </a:rPr>
              <a:t>jihatlarini</a:t>
            </a:r>
            <a:r>
              <a:rPr lang="en-US" b="1" dirty="0">
                <a:solidFill>
                  <a:srgbClr val="C00000"/>
                </a:solidFill>
              </a:rPr>
              <a:t> </a:t>
            </a:r>
            <a:r>
              <a:rPr lang="en-US" b="1" dirty="0" err="1">
                <a:solidFill>
                  <a:srgbClr val="C00000"/>
                </a:solidFill>
              </a:rPr>
              <a:t>yoritib</a:t>
            </a:r>
            <a:r>
              <a:rPr lang="en-US" b="1" dirty="0">
                <a:solidFill>
                  <a:srgbClr val="C00000"/>
                </a:solidFill>
              </a:rPr>
              <a:t> </a:t>
            </a:r>
            <a:r>
              <a:rPr lang="en-US" b="1" dirty="0" err="1">
                <a:solidFill>
                  <a:srgbClr val="C00000"/>
                </a:solidFill>
              </a:rPr>
              <a:t>beruvchi</a:t>
            </a:r>
            <a:r>
              <a:rPr lang="en-US" b="1" dirty="0">
                <a:solidFill>
                  <a:srgbClr val="C00000"/>
                </a:solidFill>
              </a:rPr>
              <a:t> </a:t>
            </a:r>
            <a:r>
              <a:rPr lang="en-US" b="1" dirty="0" err="1">
                <a:solidFill>
                  <a:srgbClr val="C00000"/>
                </a:solidFill>
              </a:rPr>
              <a:t>va</a:t>
            </a:r>
            <a:r>
              <a:rPr lang="en-US" b="1" dirty="0">
                <a:solidFill>
                  <a:srgbClr val="C00000"/>
                </a:solidFill>
              </a:rPr>
              <a:t> </a:t>
            </a:r>
            <a:r>
              <a:rPr lang="en-US" b="1" dirty="0" err="1">
                <a:solidFill>
                  <a:srgbClr val="C00000"/>
                </a:solidFill>
              </a:rPr>
              <a:t>korxonaning</a:t>
            </a:r>
            <a:r>
              <a:rPr lang="en-US" b="1" dirty="0">
                <a:solidFill>
                  <a:srgbClr val="C00000"/>
                </a:solidFill>
              </a:rPr>
              <a:t> </a:t>
            </a:r>
            <a:r>
              <a:rPr lang="en-US" b="1" dirty="0" err="1">
                <a:solidFill>
                  <a:srgbClr val="C00000"/>
                </a:solidFill>
              </a:rPr>
              <a:t>jozibadorligi</a:t>
            </a:r>
            <a:r>
              <a:rPr lang="en-US" b="1" dirty="0">
                <a:solidFill>
                  <a:srgbClr val="C00000"/>
                </a:solidFill>
              </a:rPr>
              <a:t>, </a:t>
            </a:r>
            <a:r>
              <a:rPr lang="en-US" b="1" dirty="0" err="1">
                <a:solidFill>
                  <a:srgbClr val="C00000"/>
                </a:solidFill>
              </a:rPr>
              <a:t>etakchi</a:t>
            </a:r>
            <a:r>
              <a:rPr lang="en-US" b="1" dirty="0">
                <a:solidFill>
                  <a:srgbClr val="C00000"/>
                </a:solidFill>
              </a:rPr>
              <a:t> </a:t>
            </a:r>
            <a:r>
              <a:rPr lang="en-US" b="1" dirty="0" err="1">
                <a:solidFill>
                  <a:srgbClr val="C00000"/>
                </a:solidFill>
              </a:rPr>
              <a:t>va</a:t>
            </a:r>
            <a:r>
              <a:rPr lang="en-US" b="1" dirty="0">
                <a:solidFill>
                  <a:srgbClr val="C00000"/>
                </a:solidFill>
              </a:rPr>
              <a:t> </a:t>
            </a:r>
            <a:r>
              <a:rPr lang="en-US" b="1" dirty="0" err="1">
                <a:solidFill>
                  <a:srgbClr val="C00000"/>
                </a:solidFill>
              </a:rPr>
              <a:t>uning</a:t>
            </a:r>
            <a:r>
              <a:rPr lang="en-US" b="1" dirty="0">
                <a:solidFill>
                  <a:srgbClr val="C00000"/>
                </a:solidFill>
              </a:rPr>
              <a:t> </a:t>
            </a:r>
            <a:r>
              <a:rPr lang="en-US" b="1" dirty="0" err="1">
                <a:solidFill>
                  <a:srgbClr val="C00000"/>
                </a:solidFill>
              </a:rPr>
              <a:t>investitsiya</a:t>
            </a:r>
            <a:r>
              <a:rPr lang="en-US" b="1" dirty="0">
                <a:solidFill>
                  <a:srgbClr val="C00000"/>
                </a:solidFill>
              </a:rPr>
              <a:t> </a:t>
            </a:r>
            <a:r>
              <a:rPr lang="en-US" b="1" dirty="0" err="1">
                <a:solidFill>
                  <a:srgbClr val="C00000"/>
                </a:solidFill>
              </a:rPr>
              <a:t>loyihasi</a:t>
            </a:r>
            <a:r>
              <a:rPr lang="en-US" b="1" dirty="0">
                <a:solidFill>
                  <a:srgbClr val="C00000"/>
                </a:solidFill>
              </a:rPr>
              <a:t> </a:t>
            </a:r>
            <a:r>
              <a:rPr lang="en-US" b="1" dirty="0" err="1">
                <a:solidFill>
                  <a:srgbClr val="C00000"/>
                </a:solidFill>
              </a:rPr>
              <a:t>layoqatliligini</a:t>
            </a:r>
            <a:r>
              <a:rPr lang="en-US" b="1" dirty="0">
                <a:solidFill>
                  <a:srgbClr val="C00000"/>
                </a:solidFill>
              </a:rPr>
              <a:t> </a:t>
            </a:r>
            <a:r>
              <a:rPr lang="en-US" b="1" dirty="0" err="1">
                <a:solidFill>
                  <a:srgbClr val="C00000"/>
                </a:solidFill>
              </a:rPr>
              <a:t>isbotlovchi</a:t>
            </a:r>
            <a:r>
              <a:rPr lang="en-US" b="1" dirty="0">
                <a:solidFill>
                  <a:srgbClr val="C00000"/>
                </a:solidFill>
              </a:rPr>
              <a:t> </a:t>
            </a:r>
            <a:r>
              <a:rPr lang="en-US" b="1" dirty="0" err="1">
                <a:solidFill>
                  <a:srgbClr val="C00000"/>
                </a:solidFill>
              </a:rPr>
              <a:t>hujjatdir</a:t>
            </a:r>
            <a:r>
              <a:rPr lang="en-US" b="1" dirty="0">
                <a:solidFill>
                  <a:srgbClr val="C00000"/>
                </a:solidFill>
              </a:rPr>
              <a:t>.</a:t>
            </a:r>
            <a:endParaRPr lang="ru-RU" b="1" dirty="0">
              <a:solidFill>
                <a:srgbClr val="C00000"/>
              </a:solidFill>
            </a:endParaRPr>
          </a:p>
          <a:p>
            <a:r>
              <a:rPr lang="en-US" sz="2000" dirty="0" err="1" smtClean="0">
                <a:solidFill>
                  <a:srgbClr val="7030A0"/>
                </a:solidFill>
                <a:latin typeface="Times New Roman" panose="02020603050405020304" pitchFamily="18" charset="0"/>
                <a:cs typeface="Times New Roman" panose="02020603050405020304" pitchFamily="18" charset="0"/>
              </a:rPr>
              <a:t>Biznes-reja</a:t>
            </a:r>
            <a:r>
              <a:rPr lang="en-US" sz="2000" dirty="0" smtClean="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istiqbol</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xarakterga</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e</a:t>
            </a:r>
            <a:r>
              <a:rPr lang="en-US" sz="2000" dirty="0" err="1">
                <a:solidFill>
                  <a:srgbClr val="7030A0"/>
                </a:solidFill>
                <a:latin typeface="Times New Roman" panose="02020603050405020304" pitchFamily="18" charset="0"/>
                <a:cs typeface="Times New Roman" panose="02020603050405020304" pitchFamily="18" charset="0"/>
              </a:rPr>
              <a:t>ga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bo’lib</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uni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kamida</a:t>
            </a:r>
            <a:r>
              <a:rPr lang="en-US" sz="2000" dirty="0">
                <a:solidFill>
                  <a:srgbClr val="7030A0"/>
                </a:solidFill>
                <a:latin typeface="Times New Roman" panose="02020603050405020304" pitchFamily="18" charset="0"/>
                <a:cs typeface="Times New Roman" panose="02020603050405020304" pitchFamily="18" charset="0"/>
              </a:rPr>
              <a:t> 3 </a:t>
            </a:r>
            <a:r>
              <a:rPr lang="en-US" sz="2000" dirty="0" err="1">
                <a:solidFill>
                  <a:srgbClr val="7030A0"/>
                </a:solidFill>
                <a:latin typeface="Times New Roman" panose="02020603050405020304" pitchFamily="18" charset="0"/>
                <a:cs typeface="Times New Roman" panose="02020603050405020304" pitchFamily="18" charset="0"/>
              </a:rPr>
              <a:t>yil</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yoki</a:t>
            </a:r>
            <a:r>
              <a:rPr lang="en-US" sz="2000" dirty="0">
                <a:solidFill>
                  <a:srgbClr val="7030A0"/>
                </a:solidFill>
                <a:latin typeface="Times New Roman" panose="02020603050405020304" pitchFamily="18" charset="0"/>
                <a:cs typeface="Times New Roman" panose="02020603050405020304" pitchFamily="18" charset="0"/>
              </a:rPr>
              <a:t> 5 </a:t>
            </a:r>
            <a:r>
              <a:rPr lang="en-US" sz="2000" dirty="0" err="1">
                <a:solidFill>
                  <a:srgbClr val="7030A0"/>
                </a:solidFill>
                <a:latin typeface="Times New Roman" panose="02020603050405020304" pitchFamily="18" charset="0"/>
                <a:cs typeface="Times New Roman" panose="02020603050405020304" pitchFamily="18" charset="0"/>
              </a:rPr>
              <a:t>yil</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oldinga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tuzish</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tavsiya</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e</a:t>
            </a:r>
            <a:r>
              <a:rPr lang="en-US" sz="2000" dirty="0" err="1" smtClean="0">
                <a:solidFill>
                  <a:srgbClr val="7030A0"/>
                </a:solidFill>
                <a:latin typeface="Times New Roman" panose="02020603050405020304" pitchFamily="18" charset="0"/>
                <a:cs typeface="Times New Roman" panose="02020603050405020304" pitchFamily="18" charset="0"/>
              </a:rPr>
              <a:t>tiladi</a:t>
            </a:r>
            <a:endParaRPr lang="en-US" sz="2000" dirty="0" smtClean="0">
              <a:solidFill>
                <a:srgbClr val="7030A0"/>
              </a:solidFill>
              <a:latin typeface="Times New Roman" panose="02020603050405020304" pitchFamily="18" charset="0"/>
              <a:cs typeface="Times New Roman" panose="02020603050405020304" pitchFamily="18" charset="0"/>
            </a:endParaRPr>
          </a:p>
          <a:p>
            <a:r>
              <a:rPr lang="en-US" sz="2000" dirty="0" err="1" smtClean="0">
                <a:solidFill>
                  <a:srgbClr val="7030A0"/>
                </a:solidFill>
                <a:latin typeface="Times New Roman" panose="02020603050405020304" pitchFamily="18" charset="0"/>
                <a:cs typeface="Times New Roman" panose="02020603050405020304" pitchFamily="18" charset="0"/>
              </a:rPr>
              <a:t>Amaliyotda</a:t>
            </a:r>
            <a:r>
              <a:rPr lang="en-US" sz="2000" dirty="0" smtClean="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kichik</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biznes</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tadbirkorlari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biznes-reja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tuzishga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keng</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e</a:t>
            </a:r>
            <a:r>
              <a:rPr lang="en-US" sz="2000" dirty="0">
                <a:solidFill>
                  <a:srgbClr val="7030A0"/>
                </a:solidFill>
                <a:latin typeface="Times New Roman" panose="02020603050405020304" pitchFamily="18" charset="0"/>
                <a:cs typeface="Times New Roman" panose="02020603050405020304" pitchFamily="18" charset="0"/>
              </a:rPr>
              <a:t>’</a:t>
            </a:r>
            <a:r>
              <a:rPr lang="en-US" sz="2000" dirty="0" err="1">
                <a:solidFill>
                  <a:srgbClr val="7030A0"/>
                </a:solidFill>
                <a:latin typeface="Times New Roman" panose="02020603050405020304" pitchFamily="18" charset="0"/>
                <a:cs typeface="Times New Roman" panose="02020603050405020304" pitchFamily="18" charset="0"/>
              </a:rPr>
              <a:t>tibor</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bera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boshladilar</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Korporativ</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biznesda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biznes-reja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boshqaruvning</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e</a:t>
            </a:r>
            <a:r>
              <a:rPr lang="en-US" sz="2000" dirty="0">
                <a:solidFill>
                  <a:srgbClr val="7030A0"/>
                </a:solidFill>
                <a:latin typeface="Times New Roman" panose="02020603050405020304" pitchFamily="18" charset="0"/>
                <a:cs typeface="Times New Roman" panose="02020603050405020304" pitchFamily="18" charset="0"/>
              </a:rPr>
              <a:t>ng </a:t>
            </a:r>
            <a:r>
              <a:rPr lang="en-US" sz="2000" dirty="0" err="1">
                <a:solidFill>
                  <a:srgbClr val="7030A0"/>
                </a:solidFill>
                <a:latin typeface="Times New Roman" panose="02020603050405020304" pitchFamily="18" charset="0"/>
                <a:cs typeface="Times New Roman" panose="02020603050405020304" pitchFamily="18" charset="0"/>
              </a:rPr>
              <a:t>asosiy</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vositasi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sifatida</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e</a:t>
            </a:r>
            <a:r>
              <a:rPr lang="en-US" sz="2000" dirty="0">
                <a:solidFill>
                  <a:srgbClr val="7030A0"/>
                </a:solidFill>
                <a:latin typeface="Times New Roman" panose="02020603050405020304" pitchFamily="18" charset="0"/>
                <a:cs typeface="Times New Roman" panose="02020603050405020304" pitchFamily="18" charset="0"/>
              </a:rPr>
              <a:t>’</a:t>
            </a:r>
            <a:r>
              <a:rPr lang="en-US" sz="2000" dirty="0" err="1">
                <a:solidFill>
                  <a:srgbClr val="7030A0"/>
                </a:solidFill>
                <a:latin typeface="Times New Roman" panose="02020603050405020304" pitchFamily="18" charset="0"/>
                <a:cs typeface="Times New Roman" panose="02020603050405020304" pitchFamily="18" charset="0"/>
              </a:rPr>
              <a:t>tirof</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e</a:t>
            </a:r>
            <a:r>
              <a:rPr lang="en-US" sz="2000" dirty="0" err="1">
                <a:solidFill>
                  <a:srgbClr val="7030A0"/>
                </a:solidFill>
                <a:latin typeface="Times New Roman" panose="02020603050405020304" pitchFamily="18" charset="0"/>
                <a:cs typeface="Times New Roman" panose="02020603050405020304" pitchFamily="18" charset="0"/>
              </a:rPr>
              <a:t>tiladi</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Sh</a:t>
            </a:r>
            <a:r>
              <a:rPr lang="en-US" sz="2000" dirty="0" err="1">
                <a:solidFill>
                  <a:srgbClr val="7030A0"/>
                </a:solidFill>
                <a:latin typeface="Times New Roman" panose="02020603050405020304" pitchFamily="18" charset="0"/>
                <a:cs typeface="Times New Roman" panose="02020603050405020304" pitchFamily="18" charset="0"/>
              </a:rPr>
              <a:t>uning</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uchun</a:t>
            </a:r>
            <a:r>
              <a:rPr lang="en-US" sz="2000" dirty="0">
                <a:solidFill>
                  <a:srgbClr val="7030A0"/>
                </a:solidFill>
                <a:latin typeface="Times New Roman" panose="02020603050405020304" pitchFamily="18" charset="0"/>
                <a:cs typeface="Times New Roman" panose="02020603050405020304" pitchFamily="18" charset="0"/>
              </a:rPr>
              <a:t> ham </a:t>
            </a:r>
            <a:r>
              <a:rPr lang="en-US" sz="2000" dirty="0" err="1">
                <a:solidFill>
                  <a:srgbClr val="7030A0"/>
                </a:solidFill>
                <a:latin typeface="Times New Roman" panose="02020603050405020304" pitchFamily="18" charset="0"/>
                <a:cs typeface="Times New Roman" panose="02020603050405020304" pitchFamily="18" charset="0"/>
              </a:rPr>
              <a:t>biznes-reja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hamma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uchun</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kerak</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bankirlar</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investorlar</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kompaniya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menejerlari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va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o’z</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istiqbollari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va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vazifalarini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tushunib</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e</a:t>
            </a:r>
            <a:r>
              <a:rPr lang="en-US" sz="2000" dirty="0" err="1">
                <a:solidFill>
                  <a:srgbClr val="7030A0"/>
                </a:solidFill>
                <a:latin typeface="Times New Roman" panose="02020603050405020304" pitchFamily="18" charset="0"/>
                <a:cs typeface="Times New Roman" panose="02020603050405020304" pitchFamily="18" charset="0"/>
              </a:rPr>
              <a:t>tishni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xohlagan</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xodimlar</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uchun</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biznes-reja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kerak</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Asosan</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investorlar</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va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hamkorlar</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o’z</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g’oyalarini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puxta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tahlil</a:t>
            </a:r>
            <a:r>
              <a:rPr lang="en-US" sz="2000" dirty="0">
                <a:solidFill>
                  <a:srgbClr val="7030A0"/>
                </a:solidFill>
                <a:latin typeface="Times New Roman" panose="02020603050405020304" pitchFamily="18" charset="0"/>
                <a:cs typeface="Times New Roman" panose="02020603050405020304" pitchFamily="18" charset="0"/>
              </a:rPr>
              <a:t> </a:t>
            </a:r>
            <a:r>
              <a:rPr lang="uz-Cyrl-UZ" sz="2000" dirty="0">
                <a:solidFill>
                  <a:srgbClr val="7030A0"/>
                </a:solidFill>
                <a:latin typeface="Times New Roman" panose="02020603050405020304" pitchFamily="18" charset="0"/>
                <a:cs typeface="Times New Roman" panose="02020603050405020304" pitchFamily="18" charset="0"/>
              </a:rPr>
              <a:t>e</a:t>
            </a:r>
            <a:r>
              <a:rPr lang="en-US" sz="2000" dirty="0" err="1">
                <a:solidFill>
                  <a:srgbClr val="7030A0"/>
                </a:solidFill>
                <a:latin typeface="Times New Roman" panose="02020603050405020304" pitchFamily="18" charset="0"/>
                <a:cs typeface="Times New Roman" panose="02020603050405020304" pitchFamily="18" charset="0"/>
              </a:rPr>
              <a:t>tishlari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ularning</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to’g’riligini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tekshirishlari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uchun</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biznes-reja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juda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muhim</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Biznes-rejasiz</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tijorat</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faoliyati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bilan</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shug’ullanishning</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umuman</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iloji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yo’q</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chunki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muvaffaqiyatsizlik</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qaltisliklari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juda</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yuqori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bo’lishi</a:t>
            </a:r>
            <a:r>
              <a:rPr lang="en-US" sz="2000" dirty="0">
                <a:solidFill>
                  <a:srgbClr val="7030A0"/>
                </a:solidFill>
                <a:latin typeface="Times New Roman" panose="02020603050405020304" pitchFamily="18" charset="0"/>
                <a:cs typeface="Times New Roman" panose="02020603050405020304" pitchFamily="18" charset="0"/>
              </a:rPr>
              <a:t> </a:t>
            </a:r>
            <a:r>
              <a:rPr lang="en-US" sz="2000" dirty="0" err="1">
                <a:solidFill>
                  <a:srgbClr val="7030A0"/>
                </a:solidFill>
                <a:latin typeface="Times New Roman" panose="02020603050405020304" pitchFamily="18" charset="0"/>
                <a:cs typeface="Times New Roman" panose="02020603050405020304" pitchFamily="18" charset="0"/>
              </a:rPr>
              <a:t>mumkin</a:t>
            </a:r>
            <a:r>
              <a:rPr lang="en-US" sz="2000" dirty="0">
                <a:solidFill>
                  <a:srgbClr val="7030A0"/>
                </a:solidFill>
                <a:latin typeface="Times New Roman" panose="02020603050405020304" pitchFamily="18" charset="0"/>
                <a:cs typeface="Times New Roman" panose="02020603050405020304" pitchFamily="18" charset="0"/>
              </a:rPr>
              <a:t>.</a:t>
            </a:r>
            <a:endParaRPr lang="ru-RU" sz="2000" dirty="0">
              <a:solidFill>
                <a:srgbClr val="7030A0"/>
              </a:solidFill>
              <a:latin typeface="Times New Roman" panose="02020603050405020304" pitchFamily="18" charset="0"/>
              <a:cs typeface="Times New Roman" panose="02020603050405020304" pitchFamily="18" charset="0"/>
            </a:endParaRPr>
          </a:p>
          <a:p>
            <a:endParaRPr lang="ru-RU" dirty="0"/>
          </a:p>
        </p:txBody>
      </p:sp>
      <p:pic>
        <p:nvPicPr>
          <p:cNvPr id="4" name="Picture 2" descr="photo_2022-12-12_16-09-53-e16715212809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7025" y="116633"/>
            <a:ext cx="2466975" cy="1224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8466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7922841" cy="875184"/>
          </a:xfrm>
        </p:spPr>
        <p:txBody>
          <a:bodyPr>
            <a:normAutofit fontScale="90000"/>
          </a:bodyPr>
          <a:lstStyle/>
          <a:p>
            <a:r>
              <a:rPr lang="uz-Cyrl-UZ" sz="2400" b="1" dirty="0"/>
              <a:t>3.5. Loyihani yakuniy varianti va uning texnik-iqtisodiy hamda moliyaviy jihatdan ma’qulligi</a:t>
            </a:r>
            <a:r>
              <a:rPr lang="ru-RU" sz="2400" dirty="0"/>
              <a:t/>
            </a:r>
            <a:br>
              <a:rPr lang="ru-RU" sz="2400" dirty="0"/>
            </a:br>
            <a:endParaRPr lang="ru-RU" sz="2400" dirty="0"/>
          </a:p>
        </p:txBody>
      </p:sp>
      <p:sp>
        <p:nvSpPr>
          <p:cNvPr id="3" name="Объект 2"/>
          <p:cNvSpPr>
            <a:spLocks noGrp="1"/>
          </p:cNvSpPr>
          <p:nvPr>
            <p:ph idx="1"/>
          </p:nvPr>
        </p:nvSpPr>
        <p:spPr>
          <a:xfrm>
            <a:off x="609598" y="1340768"/>
            <a:ext cx="8426897" cy="5256584"/>
          </a:xfrm>
        </p:spPr>
        <p:txBody>
          <a:bodyPr>
            <a:normAutofit fontScale="92500" lnSpcReduction="10000"/>
          </a:bodyPr>
          <a:lstStyle/>
          <a:p>
            <a:r>
              <a:rPr lang="uz-Cyrl-UZ" dirty="0">
                <a:solidFill>
                  <a:srgbClr val="002060"/>
                </a:solidFill>
              </a:rPr>
              <a:t>Loyihalarni texnik-iqtisodiy va moliyaviy asoslashda, uning barcha jihatlari (ya’ni texnik, moliyaviy, tijorat jihatlari) bilan bog’liq bo’lgan muammolarni muqobil suratda ko’rib chiqiladi. Bu vazifani faqat iqtisodchilarning o’zlarigina uddalay olmaydilar, shu sababli loyihalarni tayyorlashning bu bosqichida turli sohadagi mutaxassislar guruhi ishtirok etishi maqsadga muvofiq bo’ladi.</a:t>
            </a:r>
            <a:endParaRPr lang="ru-RU" dirty="0">
              <a:solidFill>
                <a:srgbClr val="002060"/>
              </a:solidFill>
            </a:endParaRPr>
          </a:p>
          <a:p>
            <a:r>
              <a:rPr lang="uz-Cyrl-UZ" dirty="0">
                <a:solidFill>
                  <a:srgbClr val="002060"/>
                </a:solidFill>
              </a:rPr>
              <a:t>Bular:</a:t>
            </a:r>
            <a:endParaRPr lang="ru-RU" dirty="0">
              <a:solidFill>
                <a:srgbClr val="002060"/>
              </a:solidFill>
            </a:endParaRPr>
          </a:p>
          <a:p>
            <a:r>
              <a:rPr lang="uz-Cyrl-UZ" dirty="0">
                <a:solidFill>
                  <a:srgbClr val="002060"/>
                </a:solidFill>
              </a:rPr>
              <a:t>- shu tarmoqda ish tajribasiga ega bo’lgan iqtisodchi (iloji bo’lsa mutaxassislar guruhiga iqtisodchi rahbarlik qilishi kerak);</a:t>
            </a:r>
            <a:endParaRPr lang="ru-RU" dirty="0">
              <a:solidFill>
                <a:srgbClr val="002060"/>
              </a:solidFill>
            </a:endParaRPr>
          </a:p>
          <a:p>
            <a:r>
              <a:rPr lang="en-US" dirty="0">
                <a:solidFill>
                  <a:srgbClr val="002060"/>
                </a:solidFill>
              </a:rPr>
              <a:t>- </a:t>
            </a:r>
            <a:r>
              <a:rPr lang="en-US" dirty="0" err="1">
                <a:solidFill>
                  <a:srgbClr val="002060"/>
                </a:solidFill>
              </a:rPr>
              <a:t>mahsulot</a:t>
            </a:r>
            <a:r>
              <a:rPr lang="en-US" dirty="0">
                <a:solidFill>
                  <a:srgbClr val="002060"/>
                </a:solidFill>
              </a:rPr>
              <a:t> </a:t>
            </a:r>
            <a:r>
              <a:rPr lang="en-US" dirty="0" err="1">
                <a:solidFill>
                  <a:srgbClr val="002060"/>
                </a:solidFill>
              </a:rPr>
              <a:t>realizatsiya</a:t>
            </a:r>
            <a:r>
              <a:rPr lang="en-US" dirty="0">
                <a:solidFill>
                  <a:srgbClr val="002060"/>
                </a:solidFill>
              </a:rPr>
              <a:t> </a:t>
            </a:r>
            <a:r>
              <a:rPr lang="en-US" dirty="0" err="1">
                <a:solidFill>
                  <a:srgbClr val="002060"/>
                </a:solidFill>
              </a:rPr>
              <a:t>qilinadigan</a:t>
            </a:r>
            <a:r>
              <a:rPr lang="en-US" dirty="0">
                <a:solidFill>
                  <a:srgbClr val="002060"/>
                </a:solidFill>
              </a:rPr>
              <a:t> </a:t>
            </a:r>
            <a:r>
              <a:rPr lang="en-US" dirty="0" err="1">
                <a:solidFill>
                  <a:srgbClr val="002060"/>
                </a:solidFill>
              </a:rPr>
              <a:t>bozorni</a:t>
            </a:r>
            <a:r>
              <a:rPr lang="en-US" dirty="0">
                <a:solidFill>
                  <a:srgbClr val="002060"/>
                </a:solidFill>
              </a:rPr>
              <a:t> </a:t>
            </a:r>
            <a:r>
              <a:rPr lang="en-US" dirty="0" err="1">
                <a:solidFill>
                  <a:srgbClr val="002060"/>
                </a:solidFill>
              </a:rPr>
              <a:t>tahlil</a:t>
            </a:r>
            <a:r>
              <a:rPr lang="en-US" dirty="0">
                <a:solidFill>
                  <a:srgbClr val="002060"/>
                </a:solidFill>
              </a:rPr>
              <a:t> </a:t>
            </a:r>
            <a:r>
              <a:rPr lang="en-US" dirty="0" err="1">
                <a:solidFill>
                  <a:srgbClr val="002060"/>
                </a:solidFill>
              </a:rPr>
              <a:t>qiladigan</a:t>
            </a:r>
            <a:r>
              <a:rPr lang="en-US" dirty="0">
                <a:solidFill>
                  <a:srgbClr val="002060"/>
                </a:solidFill>
              </a:rPr>
              <a:t> </a:t>
            </a:r>
            <a:r>
              <a:rPr lang="en-US" dirty="0" err="1">
                <a:solidFill>
                  <a:srgbClr val="002060"/>
                </a:solidFill>
              </a:rPr>
              <a:t>mutaxassis</a:t>
            </a:r>
            <a:r>
              <a:rPr lang="en-US" dirty="0">
                <a:solidFill>
                  <a:srgbClr val="002060"/>
                </a:solidFill>
              </a:rPr>
              <a:t> (</a:t>
            </a:r>
            <a:r>
              <a:rPr lang="en-US" dirty="0" err="1">
                <a:solidFill>
                  <a:srgbClr val="002060"/>
                </a:solidFill>
              </a:rPr>
              <a:t>marketolik</a:t>
            </a:r>
            <a:r>
              <a:rPr lang="en-US" dirty="0">
                <a:solidFill>
                  <a:srgbClr val="002060"/>
                </a:solidFill>
              </a:rPr>
              <a:t>);</a:t>
            </a:r>
            <a:endParaRPr lang="ru-RU" dirty="0">
              <a:solidFill>
                <a:srgbClr val="002060"/>
              </a:solidFill>
            </a:endParaRPr>
          </a:p>
          <a:p>
            <a:r>
              <a:rPr lang="en-US" dirty="0">
                <a:solidFill>
                  <a:srgbClr val="002060"/>
                </a:solidFill>
              </a:rPr>
              <a:t>- </a:t>
            </a:r>
            <a:r>
              <a:rPr lang="en-US" dirty="0" err="1">
                <a:solidFill>
                  <a:srgbClr val="002060"/>
                </a:solidFill>
              </a:rPr>
              <a:t>mahsulot</a:t>
            </a:r>
            <a:r>
              <a:rPr lang="en-US" dirty="0">
                <a:solidFill>
                  <a:srgbClr val="002060"/>
                </a:solidFill>
              </a:rPr>
              <a:t> </a:t>
            </a:r>
            <a:r>
              <a:rPr lang="en-US" dirty="0" err="1">
                <a:solidFill>
                  <a:srgbClr val="002060"/>
                </a:solidFill>
              </a:rPr>
              <a:t>ishlab</a:t>
            </a:r>
            <a:r>
              <a:rPr lang="en-US" dirty="0">
                <a:solidFill>
                  <a:srgbClr val="002060"/>
                </a:solidFill>
              </a:rPr>
              <a:t> </a:t>
            </a:r>
            <a:r>
              <a:rPr lang="en-US" dirty="0" err="1">
                <a:solidFill>
                  <a:srgbClr val="002060"/>
                </a:solidFill>
              </a:rPr>
              <a:t>chiqarish</a:t>
            </a:r>
            <a:r>
              <a:rPr lang="en-US" dirty="0">
                <a:solidFill>
                  <a:srgbClr val="002060"/>
                </a:solidFill>
              </a:rPr>
              <a:t> </a:t>
            </a:r>
            <a:r>
              <a:rPr lang="en-US" dirty="0" err="1">
                <a:solidFill>
                  <a:srgbClr val="002060"/>
                </a:solidFill>
              </a:rPr>
              <a:t>texnologiyasini</a:t>
            </a:r>
            <a:r>
              <a:rPr lang="en-US" dirty="0">
                <a:solidFill>
                  <a:srgbClr val="002060"/>
                </a:solidFill>
              </a:rPr>
              <a:t> </a:t>
            </a:r>
            <a:r>
              <a:rPr lang="en-US" dirty="0" err="1">
                <a:solidFill>
                  <a:srgbClr val="002060"/>
                </a:solidFill>
              </a:rPr>
              <a:t>yaxshi</a:t>
            </a:r>
            <a:r>
              <a:rPr lang="en-US" dirty="0">
                <a:solidFill>
                  <a:srgbClr val="002060"/>
                </a:solidFill>
              </a:rPr>
              <a:t> </a:t>
            </a:r>
            <a:r>
              <a:rPr lang="en-US" dirty="0" err="1">
                <a:solidFill>
                  <a:srgbClr val="002060"/>
                </a:solidFill>
              </a:rPr>
              <a:t>biladigan</a:t>
            </a:r>
            <a:r>
              <a:rPr lang="en-US" dirty="0">
                <a:solidFill>
                  <a:srgbClr val="002060"/>
                </a:solidFill>
              </a:rPr>
              <a:t> </a:t>
            </a:r>
            <a:r>
              <a:rPr lang="en-US" dirty="0" err="1">
                <a:solidFill>
                  <a:srgbClr val="002060"/>
                </a:solidFill>
              </a:rPr>
              <a:t>bir</a:t>
            </a:r>
            <a:r>
              <a:rPr lang="en-US" dirty="0">
                <a:solidFill>
                  <a:srgbClr val="002060"/>
                </a:solidFill>
              </a:rPr>
              <a:t> </a:t>
            </a:r>
            <a:r>
              <a:rPr lang="en-US" dirty="0" err="1">
                <a:solidFill>
                  <a:srgbClr val="002060"/>
                </a:solidFill>
              </a:rPr>
              <a:t>yoki</a:t>
            </a:r>
            <a:r>
              <a:rPr lang="en-US" dirty="0">
                <a:solidFill>
                  <a:srgbClr val="002060"/>
                </a:solidFill>
              </a:rPr>
              <a:t> </a:t>
            </a:r>
            <a:r>
              <a:rPr lang="en-US" dirty="0" err="1">
                <a:solidFill>
                  <a:srgbClr val="002060"/>
                </a:solidFill>
              </a:rPr>
              <a:t>bir</a:t>
            </a:r>
            <a:r>
              <a:rPr lang="en-US" dirty="0">
                <a:solidFill>
                  <a:srgbClr val="002060"/>
                </a:solidFill>
              </a:rPr>
              <a:t> </a:t>
            </a:r>
            <a:r>
              <a:rPr lang="en-US" dirty="0" err="1">
                <a:solidFill>
                  <a:srgbClr val="002060"/>
                </a:solidFill>
              </a:rPr>
              <a:t>necha</a:t>
            </a:r>
            <a:r>
              <a:rPr lang="en-US" dirty="0">
                <a:solidFill>
                  <a:srgbClr val="002060"/>
                </a:solidFill>
              </a:rPr>
              <a:t> </a:t>
            </a:r>
            <a:r>
              <a:rPr lang="en-US" dirty="0" err="1">
                <a:solidFill>
                  <a:srgbClr val="002060"/>
                </a:solidFill>
              </a:rPr>
              <a:t>muhandis-texnolog</a:t>
            </a:r>
            <a:r>
              <a:rPr lang="en-US" dirty="0">
                <a:solidFill>
                  <a:srgbClr val="002060"/>
                </a:solidFill>
              </a:rPr>
              <a:t>;</a:t>
            </a:r>
            <a:endParaRPr lang="ru-RU" dirty="0">
              <a:solidFill>
                <a:srgbClr val="002060"/>
              </a:solidFill>
            </a:endParaRPr>
          </a:p>
          <a:p>
            <a:r>
              <a:rPr lang="en-US" dirty="0">
                <a:solidFill>
                  <a:srgbClr val="002060"/>
                </a:solidFill>
              </a:rPr>
              <a:t>- </a:t>
            </a:r>
            <a:r>
              <a:rPr lang="en-US" dirty="0" err="1">
                <a:solidFill>
                  <a:srgbClr val="002060"/>
                </a:solidFill>
              </a:rPr>
              <a:t>mahsulot</a:t>
            </a:r>
            <a:r>
              <a:rPr lang="en-US" dirty="0">
                <a:solidFill>
                  <a:srgbClr val="002060"/>
                </a:solidFill>
              </a:rPr>
              <a:t> </a:t>
            </a:r>
            <a:r>
              <a:rPr lang="en-US" dirty="0" err="1">
                <a:solidFill>
                  <a:srgbClr val="002060"/>
                </a:solidFill>
              </a:rPr>
              <a:t>xususiyatlarini</a:t>
            </a:r>
            <a:r>
              <a:rPr lang="en-US" dirty="0">
                <a:solidFill>
                  <a:srgbClr val="002060"/>
                </a:solidFill>
              </a:rPr>
              <a:t>, </a:t>
            </a:r>
            <a:r>
              <a:rPr lang="en-US" dirty="0" err="1">
                <a:solidFill>
                  <a:srgbClr val="002060"/>
                </a:solidFill>
              </a:rPr>
              <a:t>uni</a:t>
            </a:r>
            <a:r>
              <a:rPr lang="en-US" dirty="0">
                <a:solidFill>
                  <a:srgbClr val="002060"/>
                </a:solidFill>
              </a:rPr>
              <a:t> </a:t>
            </a:r>
            <a:r>
              <a:rPr lang="en-US" dirty="0" err="1">
                <a:solidFill>
                  <a:srgbClr val="002060"/>
                </a:solidFill>
              </a:rPr>
              <a:t>sotishda</a:t>
            </a:r>
            <a:r>
              <a:rPr lang="en-US" dirty="0">
                <a:solidFill>
                  <a:srgbClr val="002060"/>
                </a:solidFill>
              </a:rPr>
              <a:t> </a:t>
            </a:r>
            <a:r>
              <a:rPr lang="en-US" dirty="0" err="1">
                <a:solidFill>
                  <a:srgbClr val="002060"/>
                </a:solidFill>
              </a:rPr>
              <a:t>yuzaga</a:t>
            </a:r>
            <a:r>
              <a:rPr lang="en-US" dirty="0">
                <a:solidFill>
                  <a:srgbClr val="002060"/>
                </a:solidFill>
              </a:rPr>
              <a:t> </a:t>
            </a:r>
            <a:r>
              <a:rPr lang="en-US" dirty="0" err="1">
                <a:solidFill>
                  <a:srgbClr val="002060"/>
                </a:solidFill>
              </a:rPr>
              <a:t>kelishi</a:t>
            </a:r>
            <a:r>
              <a:rPr lang="en-US" dirty="0">
                <a:solidFill>
                  <a:srgbClr val="002060"/>
                </a:solidFill>
              </a:rPr>
              <a:t> </a:t>
            </a:r>
            <a:r>
              <a:rPr lang="en-US" dirty="0" err="1">
                <a:solidFill>
                  <a:srgbClr val="002060"/>
                </a:solidFill>
              </a:rPr>
              <a:t>mumkin</a:t>
            </a:r>
            <a:r>
              <a:rPr lang="en-US" dirty="0">
                <a:solidFill>
                  <a:srgbClr val="002060"/>
                </a:solidFill>
              </a:rPr>
              <a:t> </a:t>
            </a:r>
            <a:r>
              <a:rPr lang="en-US" dirty="0" err="1">
                <a:solidFill>
                  <a:srgbClr val="002060"/>
                </a:solidFill>
              </a:rPr>
              <a:t>bo’lgan</a:t>
            </a:r>
            <a:r>
              <a:rPr lang="en-US" dirty="0">
                <a:solidFill>
                  <a:srgbClr val="002060"/>
                </a:solidFill>
              </a:rPr>
              <a:t> </a:t>
            </a:r>
            <a:r>
              <a:rPr lang="en-US" dirty="0" err="1">
                <a:solidFill>
                  <a:srgbClr val="002060"/>
                </a:solidFill>
              </a:rPr>
              <a:t>muammolar</a:t>
            </a:r>
            <a:r>
              <a:rPr lang="en-US" dirty="0">
                <a:solidFill>
                  <a:srgbClr val="002060"/>
                </a:solidFill>
              </a:rPr>
              <a:t>, </a:t>
            </a:r>
            <a:r>
              <a:rPr lang="en-US" dirty="0" err="1">
                <a:solidFill>
                  <a:srgbClr val="002060"/>
                </a:solidFill>
              </a:rPr>
              <a:t>xizmat</a:t>
            </a:r>
            <a:r>
              <a:rPr lang="en-US" dirty="0">
                <a:solidFill>
                  <a:srgbClr val="002060"/>
                </a:solidFill>
              </a:rPr>
              <a:t> </a:t>
            </a:r>
            <a:r>
              <a:rPr lang="en-US" dirty="0" err="1">
                <a:solidFill>
                  <a:srgbClr val="002060"/>
                </a:solidFill>
              </a:rPr>
              <a:t>ko’rsatishni</a:t>
            </a:r>
            <a:r>
              <a:rPr lang="en-US" dirty="0">
                <a:solidFill>
                  <a:srgbClr val="002060"/>
                </a:solidFill>
              </a:rPr>
              <a:t> </a:t>
            </a:r>
            <a:r>
              <a:rPr lang="en-US" dirty="0" err="1">
                <a:solidFill>
                  <a:srgbClr val="002060"/>
                </a:solidFill>
              </a:rPr>
              <a:t>yaxshi</a:t>
            </a:r>
            <a:r>
              <a:rPr lang="en-US" dirty="0">
                <a:solidFill>
                  <a:srgbClr val="002060"/>
                </a:solidFill>
              </a:rPr>
              <a:t> </a:t>
            </a:r>
            <a:r>
              <a:rPr lang="en-US" dirty="0" err="1">
                <a:solidFill>
                  <a:srgbClr val="002060"/>
                </a:solidFill>
              </a:rPr>
              <a:t>biladigan</a:t>
            </a:r>
            <a:r>
              <a:rPr lang="en-US" dirty="0">
                <a:solidFill>
                  <a:srgbClr val="002060"/>
                </a:solidFill>
              </a:rPr>
              <a:t> </a:t>
            </a:r>
            <a:r>
              <a:rPr lang="en-US" dirty="0" err="1">
                <a:solidFill>
                  <a:srgbClr val="002060"/>
                </a:solidFill>
              </a:rPr>
              <a:t>muhandis-konstruktor</a:t>
            </a:r>
            <a:r>
              <a:rPr lang="en-US" dirty="0">
                <a:solidFill>
                  <a:srgbClr val="002060"/>
                </a:solidFill>
              </a:rPr>
              <a:t>;</a:t>
            </a:r>
            <a:endParaRPr lang="ru-RU" dirty="0">
              <a:solidFill>
                <a:srgbClr val="002060"/>
              </a:solidFill>
            </a:endParaRPr>
          </a:p>
          <a:p>
            <a:r>
              <a:rPr lang="en-US" dirty="0">
                <a:solidFill>
                  <a:srgbClr val="002060"/>
                </a:solidFill>
              </a:rPr>
              <a:t>- </a:t>
            </a:r>
            <a:r>
              <a:rPr lang="en-US" dirty="0" err="1">
                <a:solidFill>
                  <a:srgbClr val="002060"/>
                </a:solidFill>
              </a:rPr>
              <a:t>shunga</a:t>
            </a:r>
            <a:r>
              <a:rPr lang="en-US" dirty="0">
                <a:solidFill>
                  <a:srgbClr val="002060"/>
                </a:solidFill>
              </a:rPr>
              <a:t> </a:t>
            </a:r>
            <a:r>
              <a:rPr lang="en-US" dirty="0" err="1">
                <a:solidFill>
                  <a:srgbClr val="002060"/>
                </a:solidFill>
              </a:rPr>
              <a:t>o’xshash</a:t>
            </a:r>
            <a:r>
              <a:rPr lang="en-US" dirty="0">
                <a:solidFill>
                  <a:srgbClr val="002060"/>
                </a:solidFill>
              </a:rPr>
              <a:t> </a:t>
            </a:r>
            <a:r>
              <a:rPr lang="en-US" dirty="0" err="1">
                <a:solidFill>
                  <a:srgbClr val="002060"/>
                </a:solidFill>
              </a:rPr>
              <a:t>ishlab</a:t>
            </a:r>
            <a:r>
              <a:rPr lang="en-US" dirty="0">
                <a:solidFill>
                  <a:srgbClr val="002060"/>
                </a:solidFill>
              </a:rPr>
              <a:t> </a:t>
            </a:r>
            <a:r>
              <a:rPr lang="en-US" dirty="0" err="1">
                <a:solidFill>
                  <a:srgbClr val="002060"/>
                </a:solidFill>
              </a:rPr>
              <a:t>chiqarishlarni</a:t>
            </a:r>
            <a:r>
              <a:rPr lang="en-US" dirty="0">
                <a:solidFill>
                  <a:srgbClr val="002060"/>
                </a:solidFill>
              </a:rPr>
              <a:t> </a:t>
            </a:r>
            <a:r>
              <a:rPr lang="en-US" dirty="0" err="1">
                <a:solidFill>
                  <a:srgbClr val="002060"/>
                </a:solidFill>
              </a:rPr>
              <a:t>barpo</a:t>
            </a:r>
            <a:r>
              <a:rPr lang="en-US" dirty="0">
                <a:solidFill>
                  <a:srgbClr val="002060"/>
                </a:solidFill>
              </a:rPr>
              <a:t> </a:t>
            </a:r>
            <a:r>
              <a:rPr lang="uz-Cyrl-UZ" dirty="0">
                <a:solidFill>
                  <a:srgbClr val="002060"/>
                </a:solidFill>
              </a:rPr>
              <a:t>e</a:t>
            </a:r>
            <a:r>
              <a:rPr lang="en-US" dirty="0" err="1">
                <a:solidFill>
                  <a:srgbClr val="002060"/>
                </a:solidFill>
              </a:rPr>
              <a:t>tish</a:t>
            </a:r>
            <a:r>
              <a:rPr lang="en-US" dirty="0">
                <a:solidFill>
                  <a:srgbClr val="002060"/>
                </a:solidFill>
              </a:rPr>
              <a:t> </a:t>
            </a:r>
            <a:r>
              <a:rPr lang="en-US" dirty="0" err="1">
                <a:solidFill>
                  <a:srgbClr val="002060"/>
                </a:solidFill>
              </a:rPr>
              <a:t>bilan</a:t>
            </a:r>
            <a:r>
              <a:rPr lang="en-US" dirty="0">
                <a:solidFill>
                  <a:srgbClr val="002060"/>
                </a:solidFill>
              </a:rPr>
              <a:t> </a:t>
            </a:r>
            <a:r>
              <a:rPr lang="en-US" dirty="0" err="1">
                <a:solidFill>
                  <a:srgbClr val="002060"/>
                </a:solidFill>
              </a:rPr>
              <a:t>shug’ullangan</a:t>
            </a:r>
            <a:r>
              <a:rPr lang="en-US" dirty="0">
                <a:solidFill>
                  <a:srgbClr val="002060"/>
                </a:solidFill>
              </a:rPr>
              <a:t> </a:t>
            </a:r>
            <a:r>
              <a:rPr lang="en-US" dirty="0" err="1">
                <a:solidFill>
                  <a:srgbClr val="002060"/>
                </a:solidFill>
              </a:rPr>
              <a:t>quruvchi-muhandis</a:t>
            </a:r>
            <a:r>
              <a:rPr lang="en-US" dirty="0">
                <a:solidFill>
                  <a:srgbClr val="002060"/>
                </a:solidFill>
              </a:rPr>
              <a:t>;</a:t>
            </a:r>
            <a:endParaRPr lang="ru-RU" dirty="0">
              <a:solidFill>
                <a:srgbClr val="002060"/>
              </a:solidFill>
            </a:endParaRPr>
          </a:p>
          <a:p>
            <a:r>
              <a:rPr lang="en-US" dirty="0">
                <a:solidFill>
                  <a:srgbClr val="002060"/>
                </a:solidFill>
              </a:rPr>
              <a:t>- </a:t>
            </a:r>
            <a:r>
              <a:rPr lang="en-US" dirty="0" err="1">
                <a:solidFill>
                  <a:srgbClr val="002060"/>
                </a:solidFill>
              </a:rPr>
              <a:t>shu</a:t>
            </a:r>
            <a:r>
              <a:rPr lang="en-US" dirty="0">
                <a:solidFill>
                  <a:srgbClr val="002060"/>
                </a:solidFill>
              </a:rPr>
              <a:t> </a:t>
            </a:r>
            <a:r>
              <a:rPr lang="en-US" dirty="0" err="1">
                <a:solidFill>
                  <a:srgbClr val="002060"/>
                </a:solidFill>
              </a:rPr>
              <a:t>turdagi</a:t>
            </a:r>
            <a:r>
              <a:rPr lang="en-US" dirty="0">
                <a:solidFill>
                  <a:srgbClr val="002060"/>
                </a:solidFill>
              </a:rPr>
              <a:t> </a:t>
            </a:r>
            <a:r>
              <a:rPr lang="en-US" dirty="0" err="1">
                <a:solidFill>
                  <a:srgbClr val="002060"/>
                </a:solidFill>
              </a:rPr>
              <a:t>ishlab</a:t>
            </a:r>
            <a:r>
              <a:rPr lang="en-US" dirty="0">
                <a:solidFill>
                  <a:srgbClr val="002060"/>
                </a:solidFill>
              </a:rPr>
              <a:t> </a:t>
            </a:r>
            <a:r>
              <a:rPr lang="en-US" dirty="0" err="1">
                <a:solidFill>
                  <a:srgbClr val="002060"/>
                </a:solidFill>
              </a:rPr>
              <a:t>chiqarishlarda</a:t>
            </a:r>
            <a:r>
              <a:rPr lang="en-US" dirty="0">
                <a:solidFill>
                  <a:srgbClr val="002060"/>
                </a:solidFill>
              </a:rPr>
              <a:t> </a:t>
            </a:r>
            <a:r>
              <a:rPr lang="en-US" dirty="0" err="1">
                <a:solidFill>
                  <a:srgbClr val="002060"/>
                </a:solidFill>
              </a:rPr>
              <a:t>xarajatlar</a:t>
            </a:r>
            <a:r>
              <a:rPr lang="en-US" dirty="0">
                <a:solidFill>
                  <a:srgbClr val="002060"/>
                </a:solidFill>
              </a:rPr>
              <a:t> </a:t>
            </a:r>
            <a:r>
              <a:rPr lang="en-US" dirty="0" err="1">
                <a:solidFill>
                  <a:srgbClr val="002060"/>
                </a:solidFill>
              </a:rPr>
              <a:t>hisobini</a:t>
            </a:r>
            <a:r>
              <a:rPr lang="en-US" dirty="0">
                <a:solidFill>
                  <a:srgbClr val="002060"/>
                </a:solidFill>
              </a:rPr>
              <a:t> </a:t>
            </a:r>
            <a:r>
              <a:rPr lang="en-US" dirty="0" err="1">
                <a:solidFill>
                  <a:srgbClr val="002060"/>
                </a:solidFill>
              </a:rPr>
              <a:t>yuritish</a:t>
            </a:r>
            <a:r>
              <a:rPr lang="en-US" dirty="0">
                <a:solidFill>
                  <a:srgbClr val="002060"/>
                </a:solidFill>
              </a:rPr>
              <a:t> </a:t>
            </a:r>
            <a:r>
              <a:rPr lang="en-US" dirty="0" err="1">
                <a:solidFill>
                  <a:srgbClr val="002060"/>
                </a:solidFill>
              </a:rPr>
              <a:t>bo’yicha</a:t>
            </a:r>
            <a:r>
              <a:rPr lang="en-US" dirty="0">
                <a:solidFill>
                  <a:srgbClr val="002060"/>
                </a:solidFill>
              </a:rPr>
              <a:t> </a:t>
            </a:r>
            <a:r>
              <a:rPr lang="en-US" dirty="0" err="1">
                <a:solidFill>
                  <a:srgbClr val="002060"/>
                </a:solidFill>
              </a:rPr>
              <a:t>mutaxassis</a:t>
            </a:r>
            <a:r>
              <a:rPr lang="en-US" dirty="0">
                <a:solidFill>
                  <a:srgbClr val="002060"/>
                </a:solidFill>
              </a:rPr>
              <a:t>.</a:t>
            </a:r>
            <a:endParaRPr lang="ru-RU" dirty="0">
              <a:solidFill>
                <a:srgbClr val="002060"/>
              </a:solidFill>
            </a:endParaRPr>
          </a:p>
          <a:p>
            <a:endParaRPr lang="ru-RU" dirty="0"/>
          </a:p>
        </p:txBody>
      </p:sp>
    </p:spTree>
    <p:extLst>
      <p:ext uri="{BB962C8B-B14F-4D97-AF65-F5344CB8AC3E}">
        <p14:creationId xmlns:p14="http://schemas.microsoft.com/office/powerpoint/2010/main" val="2045144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599" y="609600"/>
            <a:ext cx="8138865" cy="1320800"/>
          </a:xfrm>
        </p:spPr>
        <p:txBody>
          <a:bodyPr>
            <a:normAutofit fontScale="90000"/>
          </a:bodyPr>
          <a:lstStyle/>
          <a:p>
            <a:r>
              <a:rPr lang="en-US" dirty="0" err="1"/>
              <a:t>Loyihalarni</a:t>
            </a:r>
            <a:r>
              <a:rPr lang="en-US" dirty="0"/>
              <a:t> </a:t>
            </a:r>
            <a:r>
              <a:rPr lang="en-US" dirty="0" err="1"/>
              <a:t>texnik-iqtisodiy</a:t>
            </a:r>
            <a:r>
              <a:rPr lang="en-US" dirty="0"/>
              <a:t> </a:t>
            </a:r>
            <a:r>
              <a:rPr lang="en-US" dirty="0" err="1"/>
              <a:t>asoslash</a:t>
            </a:r>
            <a:r>
              <a:rPr lang="en-US" dirty="0"/>
              <a:t> </a:t>
            </a:r>
            <a:r>
              <a:rPr lang="en-US" dirty="0" err="1"/>
              <a:t>o’z</a:t>
            </a:r>
            <a:r>
              <a:rPr lang="en-US" dirty="0"/>
              <a:t> </a:t>
            </a:r>
            <a:r>
              <a:rPr lang="en-US" dirty="0" err="1"/>
              <a:t>ichiga</a:t>
            </a:r>
            <a:r>
              <a:rPr lang="en-US" dirty="0"/>
              <a:t> </a:t>
            </a:r>
            <a:r>
              <a:rPr lang="en-US" dirty="0" err="1"/>
              <a:t>bir</a:t>
            </a:r>
            <a:r>
              <a:rPr lang="en-US" dirty="0"/>
              <a:t> </a:t>
            </a:r>
            <a:r>
              <a:rPr lang="en-US" dirty="0" err="1"/>
              <a:t>necha</a:t>
            </a:r>
            <a:r>
              <a:rPr lang="en-US" dirty="0"/>
              <a:t> </a:t>
            </a:r>
            <a:r>
              <a:rPr lang="en-US" dirty="0" err="1"/>
              <a:t>bo’limlarni</a:t>
            </a:r>
            <a:r>
              <a:rPr lang="en-US" dirty="0"/>
              <a:t> </a:t>
            </a:r>
            <a:r>
              <a:rPr lang="en-US" dirty="0" err="1"/>
              <a:t>oladi</a:t>
            </a:r>
            <a:r>
              <a:rPr lang="en-US" dirty="0"/>
              <a:t>.</a:t>
            </a:r>
            <a:r>
              <a:rPr lang="ru-RU" dirty="0"/>
              <a:t/>
            </a:r>
            <a:br>
              <a:rPr lang="ru-RU" dirty="0"/>
            </a:br>
            <a:endParaRPr lang="ru-RU" dirty="0"/>
          </a:p>
        </p:txBody>
      </p:sp>
      <p:sp>
        <p:nvSpPr>
          <p:cNvPr id="3" name="Объект 2"/>
          <p:cNvSpPr>
            <a:spLocks noGrp="1"/>
          </p:cNvSpPr>
          <p:nvPr>
            <p:ph idx="1"/>
          </p:nvPr>
        </p:nvSpPr>
        <p:spPr>
          <a:xfrm>
            <a:off x="609598" y="1628800"/>
            <a:ext cx="8354889" cy="4896544"/>
          </a:xfrm>
        </p:spPr>
        <p:txBody>
          <a:bodyPr>
            <a:normAutofit/>
          </a:bodyPr>
          <a:lstStyle/>
          <a:p>
            <a:r>
              <a:rPr lang="en-US" sz="2000" b="1" dirty="0" err="1">
                <a:solidFill>
                  <a:srgbClr val="002060"/>
                </a:solidFill>
                <a:latin typeface="Times New Roman" panose="02020603050405020304" pitchFamily="18" charset="0"/>
                <a:cs typeface="Times New Roman" panose="02020603050405020304" pitchFamily="18" charset="0"/>
              </a:rPr>
              <a:t>Bular</a:t>
            </a:r>
            <a:r>
              <a:rPr lang="en-US"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Loyihalarni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vujudga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keltirish</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shart-sharoitlari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g’oyasi</a:t>
            </a:r>
            <a:r>
              <a:rPr lang="en-US"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Bozor</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tahlili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marketing </a:t>
            </a:r>
            <a:r>
              <a:rPr lang="en-US" sz="2000" b="1" dirty="0" err="1">
                <a:solidFill>
                  <a:srgbClr val="002060"/>
                </a:solidFill>
                <a:latin typeface="Times New Roman" panose="02020603050405020304" pitchFamily="18" charset="0"/>
                <a:cs typeface="Times New Roman" panose="02020603050405020304" pitchFamily="18" charset="0"/>
              </a:rPr>
              <a:t>strategiyasi</a:t>
            </a:r>
            <a:r>
              <a:rPr lang="en-US"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Loyihalarning</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resurslar</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bilan</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ta’minlanganligi</a:t>
            </a:r>
            <a:r>
              <a:rPr lang="en-US"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Loyihalarda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ob’ektlarni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joylashgan</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o’rni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atrof-muhit</a:t>
            </a:r>
            <a:r>
              <a:rPr lang="en-US"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Loyihalash</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texnologiya</a:t>
            </a:r>
            <a:r>
              <a:rPr lang="en-US"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Loyihada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ko’rsatilgan</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korxonani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tashkil</a:t>
            </a:r>
            <a:r>
              <a:rPr lang="en-US" sz="2000" b="1" dirty="0">
                <a:solidFill>
                  <a:srgbClr val="002060"/>
                </a:solidFill>
                <a:latin typeface="Times New Roman" panose="02020603050405020304" pitchFamily="18" charset="0"/>
                <a:cs typeface="Times New Roman" panose="02020603050405020304" pitchFamily="18" charset="0"/>
              </a:rPr>
              <a:t> </a:t>
            </a:r>
            <a:r>
              <a:rPr lang="uz-Cyrl-UZ" sz="2000" b="1" dirty="0">
                <a:solidFill>
                  <a:srgbClr val="002060"/>
                </a:solidFill>
                <a:latin typeface="Times New Roman" panose="02020603050405020304" pitchFamily="18" charset="0"/>
                <a:cs typeface="Times New Roman" panose="02020603050405020304" pitchFamily="18" charset="0"/>
              </a:rPr>
              <a:t>e</a:t>
            </a:r>
            <a:r>
              <a:rPr lang="en-US" sz="2000" b="1" dirty="0" err="1">
                <a:solidFill>
                  <a:srgbClr val="002060"/>
                </a:solidFill>
                <a:latin typeface="Times New Roman" panose="02020603050405020304" pitchFamily="18" charset="0"/>
                <a:cs typeface="Times New Roman" panose="02020603050405020304" pitchFamily="18" charset="0"/>
              </a:rPr>
              <a:t>tish</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boshqa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xarajatlar</a:t>
            </a:r>
            <a:r>
              <a:rPr lang="en-US"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Mehnat</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resurslari</a:t>
            </a:r>
            <a:r>
              <a:rPr lang="uz-Cyrl-UZ"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Investitsiya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loyihalarini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amalga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oshirishni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rejalashtirish</a:t>
            </a:r>
            <a:r>
              <a:rPr lang="en-US" sz="2000" b="1" dirty="0">
                <a:solidFill>
                  <a:srgbClr val="002060"/>
                </a:solidFill>
                <a:latin typeface="Times New Roman" panose="02020603050405020304" pitchFamily="18" charset="0"/>
                <a:cs typeface="Times New Roman" panose="02020603050405020304" pitchFamily="18" charset="0"/>
              </a:rPr>
              <a:t>.</a:t>
            </a:r>
            <a:endParaRPr lang="ru-RU" sz="2000" b="1" dirty="0">
              <a:solidFill>
                <a:srgbClr val="002060"/>
              </a:solidFill>
              <a:latin typeface="Times New Roman" panose="02020603050405020304" pitchFamily="18" charset="0"/>
              <a:cs typeface="Times New Roman" panose="02020603050405020304" pitchFamily="18" charset="0"/>
            </a:endParaRPr>
          </a:p>
          <a:p>
            <a:r>
              <a:rPr lang="en-US" sz="2000" b="1" dirty="0" err="1">
                <a:solidFill>
                  <a:srgbClr val="002060"/>
                </a:solidFill>
                <a:latin typeface="Times New Roman" panose="02020603050405020304" pitchFamily="18" charset="0"/>
                <a:cs typeface="Times New Roman" panose="02020603050405020304" pitchFamily="18" charset="0"/>
              </a:rPr>
              <a:t>Investitsiya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loyihalarini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moliyaviy</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tahlil</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qilish</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investitsiyalarni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baholash</a:t>
            </a:r>
            <a:r>
              <a:rPr lang="en-US" dirty="0"/>
              <a:t>.</a:t>
            </a:r>
            <a:endParaRPr lang="ru-RU" dirty="0"/>
          </a:p>
          <a:p>
            <a:endParaRPr lang="ru-RU" dirty="0"/>
          </a:p>
        </p:txBody>
      </p:sp>
      <p:pic>
        <p:nvPicPr>
          <p:cNvPr id="5" name="Picture 2" descr="Нақд пулсиз ҳисоб-китоб қилиш тартиби янгиланди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2320" y="1296325"/>
            <a:ext cx="1691680" cy="212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5741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normAutofit/>
          </a:bodyPr>
          <a:lstStyle/>
          <a:p>
            <a:r>
              <a:rPr lang="ru-RU" sz="4400" b="1" dirty="0"/>
              <a:t>ЭЪТИБОРИНГИЗ УЧУН ТАШАККУР</a:t>
            </a:r>
            <a:endParaRPr lang="ru-RU" sz="4400" dirty="0"/>
          </a:p>
        </p:txBody>
      </p:sp>
      <p:pic>
        <p:nvPicPr>
          <p:cNvPr id="4" name="Picture 2" descr="Нақд пулсиз ҳисоб-китоб қилиш тартиби янгиланди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789040"/>
            <a:ext cx="7200799" cy="212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1467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28341304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3475883510"/>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138</TotalTime>
  <Words>950</Words>
  <Application>Microsoft Office PowerPoint</Application>
  <PresentationFormat>Экран (4:3)</PresentationFormat>
  <Paragraphs>78</Paragraphs>
  <Slides>16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16</vt:i4>
      </vt:variant>
    </vt:vector>
  </HeadingPairs>
  <TitlesOfParts>
    <vt:vector size="21" baseType="lpstr">
      <vt:lpstr>Arial</vt:lpstr>
      <vt:lpstr>Times New Roman</vt:lpstr>
      <vt:lpstr>Trebuchet MS</vt:lpstr>
      <vt:lpstr>Wingdings 3</vt:lpstr>
      <vt:lpstr>Аспект</vt:lpstr>
      <vt:lpstr>Презентация PowerPoint</vt:lpstr>
      <vt:lpstr>     REJA:  </vt:lpstr>
      <vt:lpstr>3.1. Loyihalarni tayyorlash tushunchasi</vt:lpstr>
      <vt:lpstr>3.2. Investitsiya loyihalari hujjatlarini  tayyorlash bosqichlari  investitsiya loyihalarini xalqaro tajribada uchta yirik bosqichga bo’ladilar: - investitsiya oldi bosqichi; - investitsiya bosqichi; - yangidan vujudga kelgan ob’ektlarni ekspluatatsiya qilish bosqichi. </vt:lpstr>
      <vt:lpstr>«Loyihalar tahlili» fanining asosiy vazifasi birinchi bosqich to’g’risida fikr yuritishdir</vt:lpstr>
      <vt:lpstr>LOYIHANI BELGILOVCHI OMILLAR</vt:lpstr>
      <vt:lpstr>3.3. Investitsiya imkoniyatlarini qidirishni tashkil qilish </vt:lpstr>
      <vt:lpstr>Презентация PowerPoint</vt:lpstr>
      <vt:lpstr>Xalqaro tajribada turli sohadagi korxonalar uchun investitsiya kontseptsiyalarini izlab topish uchun quyidagi tasnifi qabul qilingan: </vt:lpstr>
      <vt:lpstr>3.4. Loyihalarni birlamchi tayyorlash va biznes rejalarni o’rni </vt:lpstr>
      <vt:lpstr>Biznes-rejaning ahamiyati</vt:lpstr>
      <vt:lpstr>3.5. Loyihani yakuniy varianti va uning texnik-iqtisodiy hamda moliyaviy jihatdan ma’qulligi </vt:lpstr>
      <vt:lpstr>Loyihalarni texnik-iqtisodiy asoslash o’z ichiga bir necha bo’limlarni oladi. </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12 mavzu. IQTISODIY TAHLIL</dc:title>
  <dc:creator>Laliga</dc:creator>
  <cp:lastModifiedBy>Пользователь</cp:lastModifiedBy>
  <cp:revision>18</cp:revision>
  <dcterms:created xsi:type="dcterms:W3CDTF">2022-03-11T01:03:21Z</dcterms:created>
  <dcterms:modified xsi:type="dcterms:W3CDTF">2023-09-20T02:46:44Z</dcterms:modified>
</cp:coreProperties>
</file>